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6"/>
  </p:notesMasterIdLst>
  <p:sldIdLst>
    <p:sldId id="256" r:id="rId2"/>
    <p:sldId id="257" r:id="rId3"/>
    <p:sldId id="259" r:id="rId4"/>
    <p:sldId id="258" r:id="rId5"/>
    <p:sldId id="260" r:id="rId6"/>
    <p:sldId id="261" r:id="rId7"/>
    <p:sldId id="262" r:id="rId8"/>
    <p:sldId id="263" r:id="rId9"/>
    <p:sldId id="264" r:id="rId10"/>
    <p:sldId id="265" r:id="rId11"/>
    <p:sldId id="271" r:id="rId12"/>
    <p:sldId id="276" r:id="rId13"/>
    <p:sldId id="385" r:id="rId14"/>
    <p:sldId id="386" r:id="rId15"/>
    <p:sldId id="387" r:id="rId16"/>
    <p:sldId id="388" r:id="rId17"/>
    <p:sldId id="389" r:id="rId18"/>
    <p:sldId id="390" r:id="rId19"/>
    <p:sldId id="391" r:id="rId20"/>
    <p:sldId id="392" r:id="rId21"/>
    <p:sldId id="393" r:id="rId22"/>
    <p:sldId id="394" r:id="rId23"/>
    <p:sldId id="395" r:id="rId24"/>
    <p:sldId id="400" r:id="rId25"/>
    <p:sldId id="401" r:id="rId26"/>
    <p:sldId id="402" r:id="rId27"/>
    <p:sldId id="403" r:id="rId28"/>
    <p:sldId id="404" r:id="rId29"/>
    <p:sldId id="405" r:id="rId30"/>
    <p:sldId id="406" r:id="rId31"/>
    <p:sldId id="408" r:id="rId32"/>
    <p:sldId id="409" r:id="rId33"/>
    <p:sldId id="410" r:id="rId34"/>
    <p:sldId id="397" r:id="rId35"/>
    <p:sldId id="398"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84" d="100"/>
          <a:sy n="84" d="100"/>
        </p:scale>
        <p:origin x="-1373" y="-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49C81C9-7D09-4C35-92D5-7F1EB0845A77}" type="datetimeFigureOut">
              <a:rPr lang="en-US" smtClean="0"/>
              <a:t>1/4/2017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9B4597-5A95-4865-9B3F-C4AB521DDDB5}"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239F57F6-510C-4FBD-83A1-B018B6520F1E}" type="slidenum">
              <a:rPr lang="en-IN" smtClean="0"/>
              <a:pPr/>
              <a:t>129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57F1A77-9F2B-4E47-B79C-B5980CDB692D}" type="datetimeFigureOut">
              <a:rPr lang="en-US" smtClean="0"/>
              <a:t>1/4/2017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57F1A77-9F2B-4E47-B79C-B5980CDB692D}" type="datetimeFigureOut">
              <a:rPr lang="en-US" smtClean="0"/>
              <a:t>1/4/2017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57F1A77-9F2B-4E47-B79C-B5980CDB692D}" type="datetimeFigureOut">
              <a:rPr lang="en-US" smtClean="0"/>
              <a:t>1/4/2017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57F1A77-9F2B-4E47-B79C-B5980CDB692D}" type="datetimeFigureOut">
              <a:rPr lang="en-US" smtClean="0"/>
              <a:t>1/4/2017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7F1A77-9F2B-4E47-B79C-B5980CDB692D}" type="datetimeFigureOut">
              <a:rPr lang="en-US" smtClean="0"/>
              <a:t>1/4/2017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57F1A77-9F2B-4E47-B79C-B5980CDB692D}" type="datetimeFigureOut">
              <a:rPr lang="en-US" smtClean="0"/>
              <a:t>1/4/2017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57F1A77-9F2B-4E47-B79C-B5980CDB692D}" type="datetimeFigureOut">
              <a:rPr lang="en-US" smtClean="0"/>
              <a:t>1/4/2017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57F1A77-9F2B-4E47-B79C-B5980CDB692D}" type="datetimeFigureOut">
              <a:rPr lang="en-US" smtClean="0"/>
              <a:t>1/4/2017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7F1A77-9F2B-4E47-B79C-B5980CDB692D}" type="datetimeFigureOut">
              <a:rPr lang="en-US" smtClean="0"/>
              <a:t>1/4/2017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7F1A77-9F2B-4E47-B79C-B5980CDB692D}" type="datetimeFigureOut">
              <a:rPr lang="en-US" smtClean="0"/>
              <a:t>1/4/2017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7F1A77-9F2B-4E47-B79C-B5980CDB692D}" type="datetimeFigureOut">
              <a:rPr lang="en-US" smtClean="0"/>
              <a:t>1/4/2017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9884CC-D207-4387-9561-D48F4F1725BE}" type="slidenum">
              <a:rPr lang="en-IN" smtClean="0"/>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7F1A77-9F2B-4E47-B79C-B5980CDB692D}" type="datetimeFigureOut">
              <a:rPr lang="en-US" smtClean="0"/>
              <a:t>1/4/2017</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9884CC-D207-4387-9561-D48F4F1725BE}" type="slidenum">
              <a:rPr lang="en-IN" smtClean="0"/>
              <a:t>‹#›</a:t>
            </a:fld>
            <a:endParaRPr lang="en-IN"/>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en.wikipedia.org/wiki/Bayes'_theorem"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www.amazon.in/-/e/B001H6O2XC/ref=dp_byline_sr_ebooks_1?ie=UTF8&amp;text=Ian+Ayres&amp;search-alias=digital-text&amp;field-author=Ian+Ayres&amp;sort=relevancerank" TargetMode="External"/><Relationship Id="rId2" Type="http://schemas.openxmlformats.org/officeDocument/2006/relationships/hyperlink" Target="http://ieeexplore.ieee.org/search/searchresult.jsp?searchWithin=%22Authors%22:.QT.L.%20Breiman.QT.&amp;newsearch=true" TargetMode="Externa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4.xml.rels><?xml version="1.0" encoding="UTF-8" standalone="yes"?>
<Relationships xmlns="http://schemas.openxmlformats.org/package/2006/relationships"><Relationship Id="rId3" Type="http://schemas.openxmlformats.org/officeDocument/2006/relationships/hyperlink" Target="http://stackexchange.com/" TargetMode="External"/><Relationship Id="rId2" Type="http://schemas.openxmlformats.org/officeDocument/2006/relationships/hyperlink" Target="http://www.analyticsvidhya.com:-" TargetMode="External"/><Relationship Id="rId1" Type="http://schemas.openxmlformats.org/officeDocument/2006/relationships/slideLayout" Target="../slideLayouts/slideLayout2.xml"/><Relationship Id="rId4" Type="http://schemas.openxmlformats.org/officeDocument/2006/relationships/hyperlink" Target="http://datascience.stackexchang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hbr.org/2012/10/data-scientist-the-sexiest-job-of-the-21st-centur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gerardnico.com/wiki/data_mining/test_error" TargetMode="External"/><Relationship Id="rId2" Type="http://schemas.openxmlformats.org/officeDocument/2006/relationships/hyperlink" Target="http://gerardnico.com/wiki/data_mining/training_error"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mckinsey.com/business-functions/digital-mckinsey/our-insights/big-data-the-next-frontier-for-innovation"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economictimes.indiatimes.com/slideshows/work-career/11-hottest-job-profiles-that-will-only-scale-up-in-2015/slideshow/45532963.cms"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en.wikipedia.org/wiki/Ross_Quinlan"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smtClean="0"/>
              <a:t>Case Study</a:t>
            </a:r>
            <a:br>
              <a:rPr lang="en-IN" dirty="0" smtClean="0"/>
            </a:br>
            <a:r>
              <a:rPr lang="en-IN" dirty="0" smtClean="0"/>
              <a:t>Mining Algorithms with R </a:t>
            </a:r>
            <a:endParaRPr lang="en-IN" dirty="0"/>
          </a:p>
        </p:txBody>
      </p:sp>
      <p:sp>
        <p:nvSpPr>
          <p:cNvPr id="3" name="Subtitle 2"/>
          <p:cNvSpPr>
            <a:spLocks noGrp="1"/>
          </p:cNvSpPr>
          <p:nvPr>
            <p:ph type="subTitle" idx="1"/>
          </p:nvPr>
        </p:nvSpPr>
        <p:spPr/>
        <p:txBody>
          <a:bodyPr/>
          <a:lstStyle/>
          <a:p>
            <a:r>
              <a:rPr lang="en-IN" dirty="0" smtClean="0"/>
              <a:t>Milan A Joshi</a:t>
            </a:r>
          </a:p>
          <a:p>
            <a:r>
              <a:rPr lang="en-IN" dirty="0" smtClean="0"/>
              <a:t>Learner :- Data Science</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Motivation</a:t>
            </a:r>
            <a:endParaRPr lang="en-IN" dirty="0"/>
          </a:p>
        </p:txBody>
      </p:sp>
      <p:sp>
        <p:nvSpPr>
          <p:cNvPr id="3" name="Content Placeholder 2"/>
          <p:cNvSpPr>
            <a:spLocks noGrp="1"/>
          </p:cNvSpPr>
          <p:nvPr>
            <p:ph idx="1"/>
          </p:nvPr>
        </p:nvSpPr>
        <p:spPr/>
        <p:txBody>
          <a:bodyPr/>
          <a:lstStyle/>
          <a:p>
            <a:r>
              <a:rPr lang="en-IN" dirty="0" smtClean="0"/>
              <a:t>Near about 207 models</a:t>
            </a:r>
          </a:p>
          <a:p>
            <a:r>
              <a:rPr lang="en-IN" dirty="0" smtClean="0"/>
              <a:t>43 classification Algorithms</a:t>
            </a:r>
          </a:p>
          <a:p>
            <a:r>
              <a:rPr lang="en-IN" dirty="0" smtClean="0"/>
              <a:t>10 regression Methods</a:t>
            </a:r>
          </a:p>
          <a:p>
            <a:r>
              <a:rPr lang="en-IN" dirty="0" smtClean="0"/>
              <a:t>7 Survival analysis </a:t>
            </a:r>
          </a:p>
          <a:p>
            <a:r>
              <a:rPr lang="en-IN" dirty="0" smtClean="0"/>
              <a:t>Caret dream Package in r for Predictive Modelling</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2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Fancy Plot of Tree Using rattle</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1312407" y="1600200"/>
            <a:ext cx="65191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Robot</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1179266" y="1447800"/>
            <a:ext cx="678546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Decision Trees Training Performance</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1101740" y="1600200"/>
            <a:ext cx="6940519"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 Testing Performance</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1229260" y="1600200"/>
            <a:ext cx="6685479"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 Curve For Decision Tree</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197103" y="1600200"/>
            <a:ext cx="6749793" cy="45259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4343400" y="4410075"/>
            <a:ext cx="4495800" cy="31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Complexity parameter</a:t>
            </a:r>
            <a:endParaRPr lang="en-IN" dirty="0"/>
          </a:p>
        </p:txBody>
      </p:sp>
      <p:pic>
        <p:nvPicPr>
          <p:cNvPr id="9218" name="Picture 2"/>
          <p:cNvPicPr>
            <a:picLocks noGrp="1" noChangeAspect="1" noChangeArrowheads="1"/>
          </p:cNvPicPr>
          <p:nvPr>
            <p:ph idx="1"/>
          </p:nvPr>
        </p:nvPicPr>
        <p:blipFill>
          <a:blip r:embed="rId2"/>
          <a:srcRect/>
          <a:stretch>
            <a:fillRect/>
          </a:stretch>
        </p:blipFill>
        <p:spPr bwMode="auto">
          <a:xfrm>
            <a:off x="1061444" y="1600200"/>
            <a:ext cx="7021111" cy="4525963"/>
          </a:xfrm>
          <a:prstGeom prst="rect">
            <a:avLst/>
          </a:prstGeom>
          <a:noFill/>
          <a:ln w="9525">
            <a:noFill/>
            <a:miter lim="800000"/>
            <a:headEnd/>
            <a:tailEnd/>
          </a:ln>
          <a:effectLst/>
        </p:spPr>
      </p:pic>
      <p:sp>
        <p:nvSpPr>
          <p:cNvPr id="4" name="Rectangle 3"/>
          <p:cNvSpPr/>
          <p:nvPr/>
        </p:nvSpPr>
        <p:spPr>
          <a:xfrm>
            <a:off x="152400" y="5678269"/>
            <a:ext cx="4572000" cy="646331"/>
          </a:xfrm>
          <a:prstGeom prst="rect">
            <a:avLst/>
          </a:prstGeom>
        </p:spPr>
        <p:txBody>
          <a:bodyPr>
            <a:spAutoFit/>
          </a:bodyPr>
          <a:lstStyle/>
          <a:p>
            <a:r>
              <a:rPr lang="en-IN" dirty="0" smtClean="0"/>
              <a:t>It is the amount by which </a:t>
            </a:r>
            <a:r>
              <a:rPr lang="en-IN" i="1" dirty="0" smtClean="0"/>
              <a:t>splitting</a:t>
            </a:r>
            <a:r>
              <a:rPr lang="en-IN" dirty="0" smtClean="0"/>
              <a:t> the node improved the relative error</a:t>
            </a:r>
            <a:endParaRPr lang="en-IN"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a:t>
            </a:r>
            <a:endParaRPr lang="en-IN" dirty="0"/>
          </a:p>
        </p:txBody>
      </p:sp>
      <p:sp>
        <p:nvSpPr>
          <p:cNvPr id="3" name="Content Placeholder 2"/>
          <p:cNvSpPr>
            <a:spLocks noGrp="1"/>
          </p:cNvSpPr>
          <p:nvPr>
            <p:ph idx="1"/>
          </p:nvPr>
        </p:nvSpPr>
        <p:spPr/>
        <p:txBody>
          <a:bodyPr>
            <a:normAutofit fontScale="92500"/>
          </a:bodyPr>
          <a:lstStyle/>
          <a:p>
            <a:r>
              <a:rPr lang="en-IN" dirty="0" smtClean="0"/>
              <a:t>Based on this decision tree, the students should recognize that Age, Affluence Grade, and Gender are the most important factors in determining which customers will purchase organic products. In particular, female customers are more likely to purchase the organic products, regardless of age.</a:t>
            </a:r>
          </a:p>
          <a:p>
            <a:r>
              <a:rPr lang="en-IN" dirty="0" smtClean="0"/>
              <a:t> For older customers, those that are more affluent are also more likely to purchase organic products.</a:t>
            </a:r>
            <a:endParaRPr lang="en-IN"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Naïve </a:t>
            </a:r>
            <a:r>
              <a:rPr lang="en-IN" dirty="0" err="1" smtClean="0"/>
              <a:t>Baye’s</a:t>
            </a:r>
            <a:r>
              <a:rPr lang="en-IN" dirty="0" smtClean="0"/>
              <a:t> Robot</a:t>
            </a:r>
            <a:endParaRPr lang="en-IN" dirty="0"/>
          </a:p>
        </p:txBody>
      </p:sp>
      <p:sp>
        <p:nvSpPr>
          <p:cNvPr id="3" name="Content Placeholder 2"/>
          <p:cNvSpPr>
            <a:spLocks noGrp="1"/>
          </p:cNvSpPr>
          <p:nvPr>
            <p:ph idx="1"/>
          </p:nvPr>
        </p:nvSpPr>
        <p:spPr/>
        <p:txBody>
          <a:bodyPr/>
          <a:lstStyle/>
          <a:p>
            <a:r>
              <a:rPr lang="en-IN" sz="2400" dirty="0" smtClean="0"/>
              <a:t>It is a classification technique based on </a:t>
            </a:r>
            <a:r>
              <a:rPr lang="en-IN" sz="2400" dirty="0" err="1" smtClean="0">
                <a:hlinkClick r:id="rId2"/>
              </a:rPr>
              <a:t>Bayes</a:t>
            </a:r>
            <a:r>
              <a:rPr lang="en-IN" sz="2400" dirty="0" smtClean="0">
                <a:hlinkClick r:id="rId2"/>
              </a:rPr>
              <a:t>’ Theorem</a:t>
            </a:r>
            <a:r>
              <a:rPr lang="en-IN" sz="2400" dirty="0" smtClean="0"/>
              <a:t> with an assumption of  independence among predictors. </a:t>
            </a:r>
          </a:p>
          <a:p>
            <a:r>
              <a:rPr lang="en-IN" sz="2400" dirty="0" smtClean="0"/>
              <a:t>In simple terms, a Naive </a:t>
            </a:r>
            <a:r>
              <a:rPr lang="en-IN" sz="2400" dirty="0" err="1" smtClean="0"/>
              <a:t>Bayes</a:t>
            </a:r>
            <a:r>
              <a:rPr lang="en-IN" sz="2400" dirty="0" smtClean="0"/>
              <a:t> classifier assumes that the presence of a particular feature in a class is unrelated to the presence of any other feature. </a:t>
            </a:r>
          </a:p>
          <a:p>
            <a:endParaRPr lang="en-IN" dirty="0"/>
          </a:p>
        </p:txBody>
      </p:sp>
      <p:pic>
        <p:nvPicPr>
          <p:cNvPr id="4" name="Picture 2" descr="http://i1.wp.com/www.analyticsvidhya.com/wp-content/uploads/2015/09/Bayes_rule-300x172.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971800" y="3848100"/>
            <a:ext cx="2857500" cy="16383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Pros N Cons</a:t>
            </a:r>
            <a:endParaRPr lang="en-IN" dirty="0"/>
          </a:p>
        </p:txBody>
      </p:sp>
      <p:sp>
        <p:nvSpPr>
          <p:cNvPr id="3" name="Content Placeholder 2"/>
          <p:cNvSpPr>
            <a:spLocks noGrp="1"/>
          </p:cNvSpPr>
          <p:nvPr>
            <p:ph idx="1"/>
          </p:nvPr>
        </p:nvSpPr>
        <p:spPr>
          <a:xfrm>
            <a:off x="457200" y="1447800"/>
            <a:ext cx="8229600" cy="4525963"/>
          </a:xfrm>
        </p:spPr>
        <p:txBody>
          <a:bodyPr>
            <a:normAutofit fontScale="92500" lnSpcReduction="20000"/>
          </a:bodyPr>
          <a:lstStyle/>
          <a:p>
            <a:r>
              <a:rPr lang="en-IN" dirty="0" smtClean="0"/>
              <a:t>It is easy and fast to predict class of test data set. It also perform well in multi class prediction</a:t>
            </a:r>
          </a:p>
          <a:p>
            <a:r>
              <a:rPr lang="en-IN" dirty="0" smtClean="0"/>
              <a:t>When assumption of independence holds, a Naive </a:t>
            </a:r>
            <a:r>
              <a:rPr lang="en-IN" dirty="0" err="1" smtClean="0"/>
              <a:t>Bayes</a:t>
            </a:r>
            <a:r>
              <a:rPr lang="en-IN" dirty="0" smtClean="0"/>
              <a:t> classifier performs better compare to other models like logistic regression and you need less training data.</a:t>
            </a:r>
          </a:p>
          <a:p>
            <a:r>
              <a:rPr lang="en-IN" dirty="0" smtClean="0"/>
              <a:t>It perform well in case of categorical input variables compared to numerical variable(s). For numerical variable, normal distribution is assumed (bell curve, which is a strong assumption).</a:t>
            </a:r>
          </a:p>
          <a:p>
            <a:endParaRPr 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Zero Frequency Problem</a:t>
            </a:r>
            <a:endParaRPr lang="en-IN" dirty="0"/>
          </a:p>
        </p:txBody>
      </p:sp>
      <p:sp>
        <p:nvSpPr>
          <p:cNvPr id="3" name="Content Placeholder 2"/>
          <p:cNvSpPr>
            <a:spLocks noGrp="1"/>
          </p:cNvSpPr>
          <p:nvPr>
            <p:ph idx="1"/>
          </p:nvPr>
        </p:nvSpPr>
        <p:spPr/>
        <p:txBody>
          <a:bodyPr>
            <a:normAutofit lnSpcReduction="10000"/>
          </a:bodyPr>
          <a:lstStyle/>
          <a:p>
            <a:r>
              <a:rPr lang="en-IN" dirty="0" smtClean="0"/>
              <a:t>If categorical variable has a category (in test data set), which was not observed in training data set, then model will assign a 0 (zero) probability and will be unable to make a prediction. </a:t>
            </a:r>
          </a:p>
          <a:p>
            <a:r>
              <a:rPr lang="en-IN" dirty="0" smtClean="0"/>
              <a:t>This is often known as “Zero Frequency”. To solve this, we can use the smoothing technique. One of the simplest smoothing techniques is called Laplace estimation.</a:t>
            </a:r>
          </a:p>
          <a:p>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Predictive Model</a:t>
            </a:r>
            <a:endParaRPr lang="en-IN" dirty="0"/>
          </a:p>
        </p:txBody>
      </p:sp>
      <p:sp>
        <p:nvSpPr>
          <p:cNvPr id="3" name="Content Placeholder 2"/>
          <p:cNvSpPr>
            <a:spLocks noGrp="1"/>
          </p:cNvSpPr>
          <p:nvPr>
            <p:ph idx="1"/>
          </p:nvPr>
        </p:nvSpPr>
        <p:spPr/>
        <p:txBody>
          <a:bodyPr>
            <a:normAutofit lnSpcReduction="10000"/>
          </a:bodyPr>
          <a:lstStyle/>
          <a:p>
            <a:r>
              <a:rPr lang="en-IN" dirty="0" smtClean="0"/>
              <a:t>A mechanism that predicts a behaviour of an individual, such as click ,buy , lie or die(or prepay a mortgage).</a:t>
            </a:r>
          </a:p>
          <a:p>
            <a:r>
              <a:rPr lang="en-IN" dirty="0" smtClean="0"/>
              <a:t> It takes characteristics (Variables) of the individual as input and provide a predictive score as output. </a:t>
            </a:r>
          </a:p>
          <a:p>
            <a:r>
              <a:rPr lang="en-IN" dirty="0" smtClean="0"/>
              <a:t>The higher the score , the more likely it is that the individual will exhibit the predictive behaviour.</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Naïve </a:t>
            </a:r>
            <a:r>
              <a:rPr lang="en-IN" dirty="0" err="1" smtClean="0"/>
              <a:t>Bayes</a:t>
            </a:r>
            <a:r>
              <a:rPr lang="en-IN" dirty="0" smtClean="0"/>
              <a:t> on training set</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2060837" y="1600200"/>
            <a:ext cx="502232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NB Robot on Testing set</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1879246" y="1600200"/>
            <a:ext cx="538550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 for NB Machine </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1077572" y="1600200"/>
            <a:ext cx="6988855" cy="4525963"/>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4419600" y="4314825"/>
            <a:ext cx="4419600" cy="4095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Support Vector Machine</a:t>
            </a:r>
            <a:endParaRPr lang="en-IN" dirty="0"/>
          </a:p>
        </p:txBody>
      </p:sp>
      <p:sp>
        <p:nvSpPr>
          <p:cNvPr id="3" name="Content Placeholder 2"/>
          <p:cNvSpPr>
            <a:spLocks noGrp="1"/>
          </p:cNvSpPr>
          <p:nvPr>
            <p:ph idx="1"/>
          </p:nvPr>
        </p:nvSpPr>
        <p:spPr/>
        <p:txBody>
          <a:bodyPr>
            <a:normAutofit lnSpcReduction="10000"/>
          </a:bodyPr>
          <a:lstStyle/>
          <a:p>
            <a:r>
              <a:rPr lang="en-IN" dirty="0" smtClean="0"/>
              <a:t>Goal: To find optimal separating </a:t>
            </a:r>
            <a:r>
              <a:rPr lang="en-IN" dirty="0" err="1" smtClean="0"/>
              <a:t>Hyperplane</a:t>
            </a:r>
            <a:endParaRPr lang="en-IN" dirty="0" smtClean="0"/>
          </a:p>
          <a:p>
            <a:pPr>
              <a:buNone/>
            </a:pPr>
            <a:r>
              <a:rPr lang="en-IN" dirty="0" smtClean="0"/>
              <a:t>              which maximizes the margin of training </a:t>
            </a:r>
          </a:p>
          <a:p>
            <a:pPr>
              <a:buNone/>
            </a:pPr>
            <a:r>
              <a:rPr lang="en-IN" dirty="0" smtClean="0"/>
              <a:t>              data.</a:t>
            </a:r>
          </a:p>
          <a:p>
            <a:r>
              <a:rPr lang="en-IN" dirty="0" smtClean="0"/>
              <a:t>Supervised Learning Algorithm</a:t>
            </a:r>
          </a:p>
          <a:p>
            <a:r>
              <a:rPr lang="en-IN" dirty="0" smtClean="0"/>
              <a:t>Classification Algorithm.</a:t>
            </a:r>
          </a:p>
          <a:p>
            <a:r>
              <a:rPr lang="en-IN" dirty="0" smtClean="0"/>
              <a:t>Linear </a:t>
            </a:r>
          </a:p>
          <a:p>
            <a:r>
              <a:rPr lang="en-IN" dirty="0" smtClean="0"/>
              <a:t>Radial(Kernel)(Not Linearly </a:t>
            </a:r>
          </a:p>
          <a:p>
            <a:pPr>
              <a:buNone/>
            </a:pPr>
            <a:r>
              <a:rPr lang="en-IN" dirty="0" smtClean="0"/>
              <a:t>                               </a:t>
            </a:r>
            <a:r>
              <a:rPr lang="en-IN" dirty="0" err="1" smtClean="0"/>
              <a:t>Seperable</a:t>
            </a:r>
            <a:r>
              <a:rPr lang="en-IN" dirty="0" smtClean="0"/>
              <a:t>)</a:t>
            </a:r>
          </a:p>
          <a:p>
            <a:endParaRPr lang="en-IN" dirty="0" smtClean="0"/>
          </a:p>
          <a:p>
            <a:pPr>
              <a:buNone/>
            </a:pPr>
            <a:endParaRPr lang="en-IN" dirty="0"/>
          </a:p>
        </p:txBody>
      </p:sp>
      <p:pic>
        <p:nvPicPr>
          <p:cNvPr id="4" name="Picture 2" descr="SVM_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638800" y="3905250"/>
            <a:ext cx="3276600" cy="234315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(Linear)Test </a:t>
            </a:r>
            <a:endParaRPr lang="en-IN" dirty="0"/>
          </a:p>
        </p:txBody>
      </p:sp>
      <p:pic>
        <p:nvPicPr>
          <p:cNvPr id="5122" name="Picture 2"/>
          <p:cNvPicPr>
            <a:picLocks noGrp="1" noChangeAspect="1" noChangeArrowheads="1"/>
          </p:cNvPicPr>
          <p:nvPr>
            <p:ph idx="1"/>
          </p:nvPr>
        </p:nvPicPr>
        <p:blipFill>
          <a:blip r:embed="rId2"/>
          <a:srcRect/>
          <a:stretch>
            <a:fillRect/>
          </a:stretch>
        </p:blipFill>
        <p:spPr bwMode="auto">
          <a:xfrm>
            <a:off x="1752600" y="1600200"/>
            <a:ext cx="508292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SVM (Radial) Test Performance</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2186201" y="1600200"/>
            <a:ext cx="477159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ROC-Linear</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1375881" y="1676400"/>
            <a:ext cx="6015519" cy="4114800"/>
          </a:xfrm>
          <a:prstGeom prst="rect">
            <a:avLst/>
          </a:prstGeom>
          <a:noFill/>
          <a:ln w="9525">
            <a:noFill/>
            <a:miter lim="800000"/>
            <a:headEnd/>
            <a:tailEnd/>
          </a:ln>
          <a:effectLst/>
        </p:spPr>
      </p:pic>
      <p:pic>
        <p:nvPicPr>
          <p:cNvPr id="7173" name="Picture 5"/>
          <p:cNvPicPr>
            <a:picLocks noChangeAspect="1" noChangeArrowheads="1"/>
          </p:cNvPicPr>
          <p:nvPr/>
        </p:nvPicPr>
        <p:blipFill>
          <a:blip r:embed="rId3"/>
          <a:srcRect/>
          <a:stretch>
            <a:fillRect/>
          </a:stretch>
        </p:blipFill>
        <p:spPr bwMode="auto">
          <a:xfrm>
            <a:off x="4543425" y="4067175"/>
            <a:ext cx="4600575" cy="42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ROC-Radial</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1210230" y="1600200"/>
            <a:ext cx="6723540" cy="4525963"/>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419600" y="4067175"/>
            <a:ext cx="4600575" cy="4286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Random Forest</a:t>
            </a:r>
            <a:endParaRPr lang="en-IN" dirty="0"/>
          </a:p>
        </p:txBody>
      </p:sp>
      <p:sp>
        <p:nvSpPr>
          <p:cNvPr id="3" name="Content Placeholder 2"/>
          <p:cNvSpPr>
            <a:spLocks noGrp="1"/>
          </p:cNvSpPr>
          <p:nvPr>
            <p:ph idx="1"/>
          </p:nvPr>
        </p:nvSpPr>
        <p:spPr/>
        <p:txBody>
          <a:bodyPr>
            <a:normAutofit/>
          </a:bodyPr>
          <a:lstStyle/>
          <a:p>
            <a:r>
              <a:rPr lang="en-IN" dirty="0" smtClean="0"/>
              <a:t>Random Forest is based on Decision Tree. It can handle large dataset and thousands of input variables without variable deletion. In random forests, there is no need for cross-validation or a separate test set to get an unbiased estimate of the test set error. It gives estimates of what variables are important in the classi</a:t>
            </a:r>
            <a:r>
              <a:rPr lang="en-IN" altLang="ko-KR" dirty="0" smtClean="0"/>
              <a:t>fi</a:t>
            </a:r>
            <a:r>
              <a:rPr lang="en-IN" dirty="0" smtClean="0"/>
              <a:t>cation</a:t>
            </a:r>
            <a:endParaRPr lang="en-IN"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Working of Random Forest Robot</a:t>
            </a:r>
            <a:endParaRPr lang="en-IN" dirty="0"/>
          </a:p>
        </p:txBody>
      </p:sp>
      <p:sp>
        <p:nvSpPr>
          <p:cNvPr id="3" name="Content Placeholder 2"/>
          <p:cNvSpPr>
            <a:spLocks noGrp="1"/>
          </p:cNvSpPr>
          <p:nvPr>
            <p:ph idx="1"/>
          </p:nvPr>
        </p:nvSpPr>
        <p:spPr/>
        <p:txBody>
          <a:bodyPr>
            <a:normAutofit fontScale="77500" lnSpcReduction="20000"/>
          </a:bodyPr>
          <a:lstStyle/>
          <a:p>
            <a:r>
              <a:rPr lang="en-IN" dirty="0" smtClean="0"/>
              <a:t>Random forest is like a bootstrapping algorithm with Decision tree (CART) model. Say, we have 1000 observation in the complete population with 10 variables.</a:t>
            </a:r>
          </a:p>
          <a:p>
            <a:r>
              <a:rPr lang="en-IN" dirty="0" smtClean="0"/>
              <a:t> Random forest tries to build multiple CART model with different sample and different initial variables.</a:t>
            </a:r>
          </a:p>
          <a:p>
            <a:r>
              <a:rPr lang="en-IN" dirty="0" smtClean="0"/>
              <a:t> For instance, it will take a random sample of 100 observation and 5 randomly chosen initial variables to build a CART model. It will repeat the process (say) 10 times and then make a final prediction on each observation.</a:t>
            </a:r>
          </a:p>
          <a:p>
            <a:r>
              <a:rPr lang="en-IN" dirty="0" smtClean="0"/>
              <a:t> Final prediction is a function of each prediction. This final prediction can simply be the mean of each prediction.</a:t>
            </a:r>
            <a:endParaRPr lang="en-I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Predictive Modelling</a:t>
            </a:r>
            <a:endParaRPr lang="en-IN" dirty="0"/>
          </a:p>
        </p:txBody>
      </p:sp>
      <p:sp>
        <p:nvSpPr>
          <p:cNvPr id="5" name="Content Placeholder 4"/>
          <p:cNvSpPr>
            <a:spLocks noGrp="1"/>
          </p:cNvSpPr>
          <p:nvPr>
            <p:ph idx="1"/>
          </p:nvPr>
        </p:nvSpPr>
        <p:spPr/>
        <p:txBody>
          <a:bodyPr>
            <a:normAutofit lnSpcReduction="10000"/>
          </a:bodyPr>
          <a:lstStyle/>
          <a:p>
            <a:r>
              <a:rPr lang="en-IN" dirty="0" smtClean="0"/>
              <a:t>Model Interpretability and Inferential Capacity are not Important.</a:t>
            </a:r>
          </a:p>
          <a:p>
            <a:r>
              <a:rPr lang="en-IN" dirty="0" smtClean="0"/>
              <a:t>Accuracy is what differs In Statistical Modelling and Predictive modelling .</a:t>
            </a:r>
          </a:p>
          <a:p>
            <a:r>
              <a:rPr lang="en-IN" dirty="0" smtClean="0"/>
              <a:t>In Predictive Modelling All we care about Accuracy.</a:t>
            </a:r>
          </a:p>
          <a:p>
            <a:r>
              <a:rPr lang="en-IN" dirty="0" smtClean="0"/>
              <a:t>How Models Generalizes well on unseen Data.</a:t>
            </a:r>
          </a:p>
          <a:p>
            <a:r>
              <a:rPr lang="en-IN" dirty="0" smtClean="0"/>
              <a:t>Difference between Memorizing the data and Learning From (Training) the data </a:t>
            </a:r>
            <a:endParaRPr lang="en-IN" dirty="0"/>
          </a:p>
        </p:txBody>
      </p:sp>
    </p:spTree>
    <p:extLst>
      <p:ext uri="{BB962C8B-B14F-4D97-AF65-F5344CB8AC3E}">
        <p14:creationId xmlns="" xmlns:p14="http://schemas.microsoft.com/office/powerpoint/2010/main" val="32010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2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2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2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Running random Forest</a:t>
            </a:r>
            <a:endParaRPr lang="en-IN" dirty="0"/>
          </a:p>
        </p:txBody>
      </p:sp>
      <p:pic>
        <p:nvPicPr>
          <p:cNvPr id="9218" name="Picture 2"/>
          <p:cNvPicPr>
            <a:picLocks noGrp="1" noChangeAspect="1" noChangeArrowheads="1"/>
          </p:cNvPicPr>
          <p:nvPr>
            <p:ph idx="1"/>
          </p:nvPr>
        </p:nvPicPr>
        <p:blipFill>
          <a:blip r:embed="rId2"/>
          <a:srcRect/>
          <a:stretch>
            <a:fillRect/>
          </a:stretch>
        </p:blipFill>
        <p:spPr bwMode="auto">
          <a:xfrm>
            <a:off x="457200" y="2286411"/>
            <a:ext cx="8229600" cy="31535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RF on Training</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2057870" y="1600200"/>
            <a:ext cx="502826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RF on Test Set</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1956999" y="1600200"/>
            <a:ext cx="5230002"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Mean Decrease</a:t>
            </a: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457200" y="1627070"/>
            <a:ext cx="8229600" cy="44722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Mean Decrease</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The variables with a large mean decrease in accuracy are more important for classification of the data. </a:t>
            </a:r>
          </a:p>
          <a:p>
            <a:r>
              <a:rPr lang="en-IN" dirty="0" smtClean="0"/>
              <a:t>The mean decrease in </a:t>
            </a:r>
            <a:r>
              <a:rPr lang="en-IN" dirty="0" err="1" smtClean="0"/>
              <a:t>Gini</a:t>
            </a:r>
            <a:r>
              <a:rPr lang="en-IN" dirty="0" smtClean="0"/>
              <a:t> coefficient is a measure of how each variable contributes to the homogeneity of the nodes and leaves in the resulting random forest. </a:t>
            </a:r>
          </a:p>
          <a:p>
            <a:r>
              <a:rPr lang="en-IN" dirty="0" smtClean="0"/>
              <a:t>Each time a particular variable is used to split a node, the </a:t>
            </a:r>
            <a:r>
              <a:rPr lang="en-IN" dirty="0" err="1" smtClean="0"/>
              <a:t>Gini</a:t>
            </a:r>
            <a:r>
              <a:rPr lang="en-IN" dirty="0" smtClean="0"/>
              <a:t> coefficient for the child nodes are calculated and compared to that of the original node. </a:t>
            </a:r>
          </a:p>
          <a:p>
            <a:r>
              <a:rPr lang="en-IN" dirty="0" smtClean="0"/>
              <a:t>The </a:t>
            </a:r>
            <a:r>
              <a:rPr lang="en-IN" dirty="0" err="1" smtClean="0"/>
              <a:t>Gini</a:t>
            </a:r>
            <a:r>
              <a:rPr lang="en-IN" dirty="0" smtClean="0"/>
              <a:t> coefficient is a measure of homogeneity from 0 (homogeneous) to 1 (heterogeneous). </a:t>
            </a:r>
          </a:p>
          <a:p>
            <a:r>
              <a:rPr lang="en-IN" dirty="0" smtClean="0"/>
              <a:t>The changes in </a:t>
            </a:r>
            <a:r>
              <a:rPr lang="en-IN" dirty="0" err="1" smtClean="0"/>
              <a:t>Gini</a:t>
            </a:r>
            <a:r>
              <a:rPr lang="en-IN" dirty="0" smtClean="0"/>
              <a:t> are summed for each variable and normalized at the end of the calculation. Variables that result in nodes with higher purity have a higher decrease in </a:t>
            </a:r>
            <a:r>
              <a:rPr lang="en-IN" dirty="0" err="1" smtClean="0"/>
              <a:t>Gini</a:t>
            </a:r>
            <a:r>
              <a:rPr lang="en-IN" dirty="0" smtClean="0"/>
              <a:t> coefficient.</a:t>
            </a:r>
            <a:endParaRPr lang="en-IN"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Stability</a:t>
            </a:r>
            <a:endParaRPr lang="en-IN" dirty="0"/>
          </a:p>
        </p:txBody>
      </p:sp>
      <p:pic>
        <p:nvPicPr>
          <p:cNvPr id="12292" name="Picture 4"/>
          <p:cNvPicPr>
            <a:picLocks noGrp="1" noChangeAspect="1" noChangeArrowheads="1"/>
          </p:cNvPicPr>
          <p:nvPr>
            <p:ph idx="1"/>
          </p:nvPr>
        </p:nvPicPr>
        <p:blipFill>
          <a:blip r:embed="rId2"/>
          <a:srcRect/>
          <a:stretch>
            <a:fillRect/>
          </a:stretch>
        </p:blipFill>
        <p:spPr bwMode="auto">
          <a:xfrm>
            <a:off x="1455577" y="1600200"/>
            <a:ext cx="623284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 RF</a:t>
            </a:r>
            <a:endParaRPr lang="en-IN" dirty="0"/>
          </a:p>
        </p:txBody>
      </p:sp>
      <p:pic>
        <p:nvPicPr>
          <p:cNvPr id="15362" name="Picture 2"/>
          <p:cNvPicPr>
            <a:picLocks noGrp="1" noChangeAspect="1" noChangeArrowheads="1"/>
          </p:cNvPicPr>
          <p:nvPr>
            <p:ph idx="1"/>
          </p:nvPr>
        </p:nvPicPr>
        <p:blipFill>
          <a:blip r:embed="rId2"/>
          <a:srcRect/>
          <a:stretch>
            <a:fillRect/>
          </a:stretch>
        </p:blipFill>
        <p:spPr bwMode="auto">
          <a:xfrm>
            <a:off x="1314382" y="1600200"/>
            <a:ext cx="6515236" cy="4525963"/>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4867275" y="4152900"/>
            <a:ext cx="3971925" cy="342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 Measures</a:t>
            </a:r>
            <a:endParaRPr lang="en-IN" dirty="0"/>
          </a:p>
        </p:txBody>
      </p:sp>
      <p:sp>
        <p:nvSpPr>
          <p:cNvPr id="3" name="Content Placeholder 2"/>
          <p:cNvSpPr>
            <a:spLocks noGrp="1"/>
          </p:cNvSpPr>
          <p:nvPr>
            <p:ph idx="1"/>
          </p:nvPr>
        </p:nvSpPr>
        <p:spPr/>
        <p:txBody>
          <a:bodyPr/>
          <a:lstStyle/>
          <a:p>
            <a:r>
              <a:rPr lang="en-IN" dirty="0" smtClean="0"/>
              <a:t>True Positive Rate also known as "Sensitivity" or "</a:t>
            </a:r>
            <a:r>
              <a:rPr lang="en-IN" dirty="0" smtClean="0">
                <a:solidFill>
                  <a:srgbClr val="00B0F0"/>
                </a:solidFill>
              </a:rPr>
              <a:t>Recall</a:t>
            </a:r>
            <a:r>
              <a:rPr lang="en-IN" dirty="0" smtClean="0"/>
              <a:t>" : </a:t>
            </a:r>
          </a:p>
          <a:p>
            <a:r>
              <a:rPr lang="en-IN" dirty="0" smtClean="0"/>
              <a:t>When it's  actually yes, how often does it predict yes?</a:t>
            </a:r>
          </a:p>
          <a:p>
            <a:pPr>
              <a:buNone/>
            </a:pPr>
            <a:r>
              <a:rPr lang="en-IN" dirty="0" smtClean="0"/>
              <a:t>    =TP/actual yes</a:t>
            </a:r>
          </a:p>
          <a:p>
            <a:r>
              <a:rPr lang="en-IN" dirty="0" smtClean="0">
                <a:solidFill>
                  <a:srgbClr val="00B0F0"/>
                </a:solidFill>
              </a:rPr>
              <a:t>Precision</a:t>
            </a:r>
            <a:r>
              <a:rPr lang="en-IN" dirty="0" smtClean="0"/>
              <a:t>: When it predicts yes, how</a:t>
            </a:r>
          </a:p>
          <a:p>
            <a:pPr>
              <a:buNone/>
            </a:pPr>
            <a:r>
              <a:rPr lang="en-IN" dirty="0" smtClean="0"/>
              <a:t>    often is it correct?</a:t>
            </a:r>
          </a:p>
          <a:p>
            <a:pPr>
              <a:buNone/>
            </a:pPr>
            <a:r>
              <a:rPr lang="en-IN" dirty="0" smtClean="0"/>
              <a:t>  = TP/predicted yes</a:t>
            </a:r>
            <a:endParaRPr lang="en-IN"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Performance Measure</a:t>
            </a: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Cohen's Kappa: This is essentially a measure of how well the classifier performed as compared to how well it would have  performed simply by chance.</a:t>
            </a:r>
          </a:p>
          <a:p>
            <a:r>
              <a:rPr lang="en-IN" dirty="0" smtClean="0"/>
              <a:t>F Score: This is a weighted average of the true positive rate (recall) and precision.</a:t>
            </a:r>
          </a:p>
          <a:p>
            <a:r>
              <a:rPr lang="en-IN" dirty="0" smtClean="0"/>
              <a:t>ROC Curve: This is a commonly used graph that summarizes the performance of a classifier over all possible thresholds. It is generated by plotting the True Positive Rate (</a:t>
            </a:r>
            <a:r>
              <a:rPr lang="en-IN" dirty="0" err="1" smtClean="0"/>
              <a:t>yaxis</a:t>
            </a:r>
            <a:r>
              <a:rPr lang="en-IN" dirty="0" smtClean="0"/>
              <a:t>) against the False Positive Rate (x-axis) as you vary the threshold for assigning observations to a given class.</a:t>
            </a:r>
            <a:endParaRPr lang="en-IN"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fontScale="90000"/>
          </a:bodyPr>
          <a:lstStyle/>
          <a:p>
            <a:r>
              <a:rPr lang="en-IN" dirty="0" smtClean="0"/>
              <a:t>Final Results</a:t>
            </a:r>
            <a:endParaRPr lang="en-IN" dirty="0"/>
          </a:p>
        </p:txBody>
      </p:sp>
      <p:graphicFrame>
        <p:nvGraphicFramePr>
          <p:cNvPr id="4" name="Content Placeholder 3"/>
          <p:cNvGraphicFramePr>
            <a:graphicFrameLocks noGrp="1"/>
          </p:cNvGraphicFramePr>
          <p:nvPr>
            <p:ph idx="1"/>
          </p:nvPr>
        </p:nvGraphicFramePr>
        <p:xfrm>
          <a:off x="76198" y="990600"/>
          <a:ext cx="8991602" cy="5181596"/>
        </p:xfrm>
        <a:graphic>
          <a:graphicData uri="http://schemas.openxmlformats.org/drawingml/2006/table">
            <a:tbl>
              <a:tblPr firstRow="1" bandRow="1">
                <a:tableStyleId>{5C22544A-7EE6-4342-B048-85BDC9FD1C3A}</a:tableStyleId>
              </a:tblPr>
              <a:tblGrid>
                <a:gridCol w="1704511"/>
                <a:gridCol w="1172635"/>
                <a:gridCol w="1272825"/>
                <a:gridCol w="1383324"/>
                <a:gridCol w="1383324"/>
                <a:gridCol w="1092097"/>
                <a:gridCol w="982886"/>
              </a:tblGrid>
              <a:tr h="1039036">
                <a:tc>
                  <a:txBody>
                    <a:bodyPr/>
                    <a:lstStyle/>
                    <a:p>
                      <a:r>
                        <a:rPr lang="en-IN" dirty="0" smtClean="0"/>
                        <a:t>            Model</a:t>
                      </a:r>
                      <a:endParaRPr lang="en-IN" dirty="0"/>
                    </a:p>
                  </a:txBody>
                  <a:tcPr/>
                </a:tc>
                <a:tc>
                  <a:txBody>
                    <a:bodyPr/>
                    <a:lstStyle/>
                    <a:p>
                      <a:r>
                        <a:rPr lang="en-IN" dirty="0" smtClean="0"/>
                        <a:t>Precision</a:t>
                      </a:r>
                    </a:p>
                    <a:p>
                      <a:r>
                        <a:rPr lang="en-IN" sz="900" b="0" i="0" kern="1200" dirty="0" smtClean="0">
                          <a:solidFill>
                            <a:schemeClr val="lt1"/>
                          </a:solidFill>
                          <a:latin typeface="+mn-lt"/>
                          <a:ea typeface="+mn-ea"/>
                          <a:cs typeface="+mn-cs"/>
                        </a:rPr>
                        <a:t>TP/predicted yes</a:t>
                      </a:r>
                      <a:endParaRPr lang="en-IN" sz="900" dirty="0"/>
                    </a:p>
                  </a:txBody>
                  <a:tcPr/>
                </a:tc>
                <a:tc>
                  <a:txBody>
                    <a:bodyPr/>
                    <a:lstStyle/>
                    <a:p>
                      <a:r>
                        <a:rPr lang="en-IN" dirty="0" smtClean="0"/>
                        <a:t>Recall(TPR)</a:t>
                      </a:r>
                    </a:p>
                    <a:p>
                      <a:r>
                        <a:rPr lang="en-IN" sz="1050" b="0" i="0" kern="1200" dirty="0" smtClean="0">
                          <a:solidFill>
                            <a:schemeClr val="lt1"/>
                          </a:solidFill>
                          <a:latin typeface="+mn-lt"/>
                          <a:ea typeface="+mn-ea"/>
                          <a:cs typeface="+mn-cs"/>
                        </a:rPr>
                        <a:t>TP/actual yes(Sensitivity)</a:t>
                      </a:r>
                      <a:endParaRPr lang="en-IN" sz="1050" dirty="0"/>
                    </a:p>
                  </a:txBody>
                  <a:tcPr/>
                </a:tc>
                <a:tc>
                  <a:txBody>
                    <a:bodyPr/>
                    <a:lstStyle/>
                    <a:p>
                      <a:r>
                        <a:rPr lang="en-IN" dirty="0" smtClean="0"/>
                        <a:t>F Measure</a:t>
                      </a:r>
                    </a:p>
                    <a:p>
                      <a:r>
                        <a:rPr lang="en-IN" sz="1100" dirty="0" smtClean="0"/>
                        <a:t>2[Pre*</a:t>
                      </a:r>
                      <a:r>
                        <a:rPr lang="en-IN" sz="1100" dirty="0" err="1" smtClean="0"/>
                        <a:t>Rec</a:t>
                      </a:r>
                      <a:r>
                        <a:rPr lang="en-IN" sz="1100" dirty="0" smtClean="0"/>
                        <a:t>/</a:t>
                      </a:r>
                      <a:r>
                        <a:rPr lang="en-IN" sz="1100" dirty="0" err="1" smtClean="0"/>
                        <a:t>Pre+Rec</a:t>
                      </a:r>
                      <a:r>
                        <a:rPr lang="en-IN" sz="1100" dirty="0" smtClean="0"/>
                        <a:t>]</a:t>
                      </a:r>
                      <a:endParaRPr lang="en-IN" sz="1100" dirty="0"/>
                    </a:p>
                  </a:txBody>
                  <a:tcPr/>
                </a:tc>
                <a:tc>
                  <a:txBody>
                    <a:bodyPr/>
                    <a:lstStyle/>
                    <a:p>
                      <a:r>
                        <a:rPr lang="en-IN" dirty="0" smtClean="0"/>
                        <a:t>Kappa</a:t>
                      </a:r>
                    </a:p>
                  </a:txBody>
                  <a:tcPr/>
                </a:tc>
                <a:tc>
                  <a:txBody>
                    <a:bodyPr/>
                    <a:lstStyle/>
                    <a:p>
                      <a:r>
                        <a:rPr lang="en-IN" sz="1600" dirty="0" smtClean="0"/>
                        <a:t>Accuracy</a:t>
                      </a:r>
                      <a:endParaRPr lang="en-IN" sz="1600" dirty="0"/>
                    </a:p>
                  </a:txBody>
                  <a:tcPr/>
                </a:tc>
                <a:tc>
                  <a:txBody>
                    <a:bodyPr/>
                    <a:lstStyle/>
                    <a:p>
                      <a:r>
                        <a:rPr lang="en-IN" dirty="0" smtClean="0"/>
                        <a:t> AUC          </a:t>
                      </a:r>
                      <a:endParaRPr lang="en-IN" sz="1600" dirty="0"/>
                    </a:p>
                  </a:txBody>
                  <a:tcPr/>
                </a:tc>
              </a:tr>
              <a:tr h="707997">
                <a:tc>
                  <a:txBody>
                    <a:bodyPr/>
                    <a:lstStyle/>
                    <a:p>
                      <a:r>
                        <a:rPr lang="en-IN" sz="1600" dirty="0" smtClean="0">
                          <a:solidFill>
                            <a:srgbClr val="002060"/>
                          </a:solidFill>
                        </a:rPr>
                        <a:t>     </a:t>
                      </a:r>
                      <a:r>
                        <a:rPr lang="en-IN" sz="1600" smtClean="0">
                          <a:solidFill>
                            <a:srgbClr val="002060"/>
                          </a:solidFill>
                        </a:rPr>
                        <a:t>Logistic         Regression</a:t>
                      </a:r>
                      <a:endParaRPr lang="en-IN" sz="1600" dirty="0">
                        <a:solidFill>
                          <a:srgbClr val="002060"/>
                        </a:solidFill>
                      </a:endParaRPr>
                    </a:p>
                  </a:txBody>
                  <a:tcPr/>
                </a:tc>
                <a:tc>
                  <a:txBody>
                    <a:bodyPr/>
                    <a:lstStyle/>
                    <a:p>
                      <a:r>
                        <a:rPr lang="en-IN" dirty="0" smtClean="0"/>
                        <a:t>0.4016</a:t>
                      </a:r>
                      <a:endParaRPr lang="en-IN" dirty="0"/>
                    </a:p>
                  </a:txBody>
                  <a:tcPr/>
                </a:tc>
                <a:tc>
                  <a:txBody>
                    <a:bodyPr/>
                    <a:lstStyle/>
                    <a:p>
                      <a:r>
                        <a:rPr lang="en-IN" dirty="0" smtClean="0"/>
                        <a:t>0.6795</a:t>
                      </a:r>
                      <a:endParaRPr lang="en-IN" dirty="0"/>
                    </a:p>
                  </a:txBody>
                  <a:tcPr/>
                </a:tc>
                <a:tc>
                  <a:txBody>
                    <a:bodyPr/>
                    <a:lstStyle/>
                    <a:p>
                      <a:r>
                        <a:rPr lang="en-IN" dirty="0" smtClean="0"/>
                        <a:t>0.5048</a:t>
                      </a:r>
                      <a:endParaRPr lang="en-IN" dirty="0"/>
                    </a:p>
                  </a:txBody>
                  <a:tcPr/>
                </a:tc>
                <a:tc>
                  <a:txBody>
                    <a:bodyPr/>
                    <a:lstStyle/>
                    <a:p>
                      <a:r>
                        <a:rPr lang="en-IN" dirty="0" smtClean="0"/>
                        <a:t>0.3948</a:t>
                      </a:r>
                      <a:endParaRPr lang="en-IN" dirty="0"/>
                    </a:p>
                  </a:txBody>
                  <a:tcPr/>
                </a:tc>
                <a:tc>
                  <a:txBody>
                    <a:bodyPr/>
                    <a:lstStyle/>
                    <a:p>
                      <a:r>
                        <a:rPr lang="en-IN" dirty="0" smtClean="0"/>
                        <a:t>  0.8072</a:t>
                      </a:r>
                      <a:endParaRPr lang="en-IN" dirty="0"/>
                    </a:p>
                  </a:txBody>
                  <a:tcPr/>
                </a:tc>
                <a:tc>
                  <a:txBody>
                    <a:bodyPr/>
                    <a:lstStyle/>
                    <a:p>
                      <a:r>
                        <a:rPr lang="en-IN" dirty="0" smtClean="0"/>
                        <a:t>0.7957</a:t>
                      </a:r>
                      <a:endParaRPr lang="en-IN" dirty="0"/>
                    </a:p>
                  </a:txBody>
                  <a:tcPr/>
                </a:tc>
              </a:tr>
              <a:tr h="602575">
                <a:tc>
                  <a:txBody>
                    <a:bodyPr/>
                    <a:lstStyle/>
                    <a:p>
                      <a:r>
                        <a:rPr lang="en-IN" sz="1600" dirty="0" smtClean="0">
                          <a:solidFill>
                            <a:srgbClr val="002060"/>
                          </a:solidFill>
                        </a:rPr>
                        <a:t>      Decision</a:t>
                      </a:r>
                      <a:r>
                        <a:rPr lang="en-IN" sz="1600" baseline="0" dirty="0" smtClean="0">
                          <a:solidFill>
                            <a:srgbClr val="002060"/>
                          </a:solidFill>
                        </a:rPr>
                        <a:t> Tree</a:t>
                      </a:r>
                      <a:endParaRPr lang="en-IN" sz="1600" dirty="0">
                        <a:solidFill>
                          <a:srgbClr val="002060"/>
                        </a:solidFill>
                      </a:endParaRPr>
                    </a:p>
                  </a:txBody>
                  <a:tcPr/>
                </a:tc>
                <a:tc>
                  <a:txBody>
                    <a:bodyPr/>
                    <a:lstStyle/>
                    <a:p>
                      <a:r>
                        <a:rPr lang="en-IN" dirty="0" smtClean="0"/>
                        <a:t>0.4990</a:t>
                      </a:r>
                      <a:endParaRPr lang="en-IN" dirty="0"/>
                    </a:p>
                  </a:txBody>
                  <a:tcPr/>
                </a:tc>
                <a:tc>
                  <a:txBody>
                    <a:bodyPr/>
                    <a:lstStyle/>
                    <a:p>
                      <a:r>
                        <a:rPr lang="en-IN" dirty="0" smtClean="0"/>
                        <a:t>0.9105</a:t>
                      </a:r>
                      <a:endParaRPr lang="en-IN" dirty="0"/>
                    </a:p>
                  </a:txBody>
                  <a:tcPr/>
                </a:tc>
                <a:tc>
                  <a:txBody>
                    <a:bodyPr/>
                    <a:lstStyle/>
                    <a:p>
                      <a:r>
                        <a:rPr lang="en-IN" dirty="0" smtClean="0">
                          <a:solidFill>
                            <a:srgbClr val="FF0000"/>
                          </a:solidFill>
                        </a:rPr>
                        <a:t>0.6446</a:t>
                      </a:r>
                      <a:endParaRPr lang="en-IN" dirty="0">
                        <a:solidFill>
                          <a:srgbClr val="FF0000"/>
                        </a:solidFill>
                      </a:endParaRPr>
                    </a:p>
                  </a:txBody>
                  <a:tcPr/>
                </a:tc>
                <a:tc>
                  <a:txBody>
                    <a:bodyPr/>
                    <a:lstStyle/>
                    <a:p>
                      <a:r>
                        <a:rPr lang="en-IN" dirty="0" smtClean="0"/>
                        <a:t>0.4433</a:t>
                      </a:r>
                      <a:endParaRPr lang="en-IN" dirty="0"/>
                    </a:p>
                  </a:txBody>
                  <a:tcPr/>
                </a:tc>
                <a:tc>
                  <a:txBody>
                    <a:bodyPr/>
                    <a:lstStyle/>
                    <a:p>
                      <a:r>
                        <a:rPr lang="en-IN" dirty="0" smtClean="0"/>
                        <a:t>  0.8098</a:t>
                      </a:r>
                      <a:endParaRPr lang="en-IN" dirty="0"/>
                    </a:p>
                  </a:txBody>
                  <a:tcPr/>
                </a:tc>
                <a:tc>
                  <a:txBody>
                    <a:bodyPr/>
                    <a:lstStyle/>
                    <a:p>
                      <a:r>
                        <a:rPr lang="en-IN" dirty="0" smtClean="0"/>
                        <a:t>0.7438</a:t>
                      </a:r>
                      <a:endParaRPr lang="en-IN" dirty="0"/>
                    </a:p>
                  </a:txBody>
                  <a:tcPr/>
                </a:tc>
              </a:tr>
              <a:tr h="707997">
                <a:tc>
                  <a:txBody>
                    <a:bodyPr/>
                    <a:lstStyle/>
                    <a:p>
                      <a:r>
                        <a:rPr lang="en-IN" sz="1600" dirty="0" smtClean="0">
                          <a:solidFill>
                            <a:srgbClr val="002060"/>
                          </a:solidFill>
                        </a:rPr>
                        <a:t>     Naïve </a:t>
                      </a:r>
                      <a:r>
                        <a:rPr lang="en-IN" sz="1600" dirty="0" err="1" smtClean="0">
                          <a:solidFill>
                            <a:srgbClr val="002060"/>
                          </a:solidFill>
                        </a:rPr>
                        <a:t>Baye’s</a:t>
                      </a:r>
                      <a:endParaRPr lang="en-IN" sz="1600" dirty="0">
                        <a:solidFill>
                          <a:srgbClr val="002060"/>
                        </a:solidFill>
                      </a:endParaRPr>
                    </a:p>
                  </a:txBody>
                  <a:tcPr/>
                </a:tc>
                <a:tc>
                  <a:txBody>
                    <a:bodyPr/>
                    <a:lstStyle/>
                    <a:p>
                      <a:r>
                        <a:rPr lang="en-IN" dirty="0" smtClean="0"/>
                        <a:t>0.5130</a:t>
                      </a:r>
                      <a:endParaRPr lang="en-IN" dirty="0"/>
                    </a:p>
                  </a:txBody>
                  <a:tcPr/>
                </a:tc>
                <a:tc>
                  <a:txBody>
                    <a:bodyPr/>
                    <a:lstStyle/>
                    <a:p>
                      <a:r>
                        <a:rPr lang="en-IN" dirty="0" smtClean="0"/>
                        <a:t>0.8862</a:t>
                      </a:r>
                      <a:endParaRPr lang="en-IN" dirty="0"/>
                    </a:p>
                  </a:txBody>
                  <a:tcPr/>
                </a:tc>
                <a:tc>
                  <a:txBody>
                    <a:bodyPr/>
                    <a:lstStyle/>
                    <a:p>
                      <a:r>
                        <a:rPr lang="en-IN" dirty="0" smtClean="0">
                          <a:solidFill>
                            <a:srgbClr val="FF0000"/>
                          </a:solidFill>
                        </a:rPr>
                        <a:t>0.6497</a:t>
                      </a:r>
                      <a:endParaRPr lang="en-IN" dirty="0">
                        <a:solidFill>
                          <a:srgbClr val="FF0000"/>
                        </a:solidFill>
                      </a:endParaRPr>
                    </a:p>
                  </a:txBody>
                  <a:tcPr/>
                </a:tc>
                <a:tc>
                  <a:txBody>
                    <a:bodyPr/>
                    <a:lstStyle/>
                    <a:p>
                      <a:r>
                        <a:rPr lang="en-IN" dirty="0" smtClean="0"/>
                        <a:t>0.4185</a:t>
                      </a:r>
                      <a:endParaRPr lang="en-IN" dirty="0"/>
                    </a:p>
                  </a:txBody>
                  <a:tcPr/>
                </a:tc>
                <a:tc>
                  <a:txBody>
                    <a:bodyPr/>
                    <a:lstStyle/>
                    <a:p>
                      <a:r>
                        <a:rPr lang="en-IN" dirty="0" smtClean="0"/>
                        <a:t>  0.7949</a:t>
                      </a:r>
                      <a:endParaRPr lang="en-IN" dirty="0"/>
                    </a:p>
                  </a:txBody>
                  <a:tcPr/>
                </a:tc>
                <a:tc>
                  <a:txBody>
                    <a:bodyPr/>
                    <a:lstStyle/>
                    <a:p>
                      <a:r>
                        <a:rPr lang="en-IN" dirty="0" smtClean="0"/>
                        <a:t>0.763</a:t>
                      </a:r>
                      <a:endParaRPr lang="en-IN" dirty="0"/>
                    </a:p>
                  </a:txBody>
                  <a:tcPr/>
                </a:tc>
              </a:tr>
              <a:tr h="707997">
                <a:tc>
                  <a:txBody>
                    <a:bodyPr/>
                    <a:lstStyle/>
                    <a:p>
                      <a:r>
                        <a:rPr lang="en-IN" sz="1600" dirty="0" smtClean="0">
                          <a:solidFill>
                            <a:srgbClr val="002060"/>
                          </a:solidFill>
                        </a:rPr>
                        <a:t>      SVM Linear</a:t>
                      </a:r>
                      <a:endParaRPr lang="en-IN" sz="1600" dirty="0">
                        <a:solidFill>
                          <a:srgbClr val="002060"/>
                        </a:solidFill>
                      </a:endParaRPr>
                    </a:p>
                  </a:txBody>
                  <a:tcPr/>
                </a:tc>
                <a:tc>
                  <a:txBody>
                    <a:bodyPr/>
                    <a:lstStyle/>
                    <a:p>
                      <a:r>
                        <a:rPr lang="en-IN" dirty="0" smtClean="0"/>
                        <a:t>0.3847</a:t>
                      </a:r>
                      <a:endParaRPr lang="en-IN" dirty="0"/>
                    </a:p>
                  </a:txBody>
                  <a:tcPr/>
                </a:tc>
                <a:tc>
                  <a:txBody>
                    <a:bodyPr/>
                    <a:lstStyle/>
                    <a:p>
                      <a:r>
                        <a:rPr lang="en-IN" dirty="0" smtClean="0"/>
                        <a:t>0.9447</a:t>
                      </a:r>
                      <a:endParaRPr lang="en-IN" dirty="0"/>
                    </a:p>
                  </a:txBody>
                  <a:tcPr/>
                </a:tc>
                <a:tc>
                  <a:txBody>
                    <a:bodyPr/>
                    <a:lstStyle/>
                    <a:p>
                      <a:r>
                        <a:rPr lang="en-IN" dirty="0" smtClean="0"/>
                        <a:t>0.5467</a:t>
                      </a:r>
                      <a:endParaRPr lang="en-IN" dirty="0"/>
                    </a:p>
                  </a:txBody>
                  <a:tcPr/>
                </a:tc>
                <a:tc>
                  <a:txBody>
                    <a:bodyPr/>
                    <a:lstStyle/>
                    <a:p>
                      <a:r>
                        <a:rPr lang="en-IN" dirty="0" smtClean="0"/>
                        <a:t>0.3877</a:t>
                      </a:r>
                      <a:endParaRPr lang="en-IN" dirty="0"/>
                    </a:p>
                  </a:txBody>
                  <a:tcPr/>
                </a:tc>
                <a:tc>
                  <a:txBody>
                    <a:bodyPr/>
                    <a:lstStyle/>
                    <a:p>
                      <a:r>
                        <a:rPr lang="en-IN" dirty="0" smtClean="0"/>
                        <a:t>  0.8077</a:t>
                      </a:r>
                      <a:endParaRPr lang="en-IN" dirty="0"/>
                    </a:p>
                  </a:txBody>
                  <a:tcPr/>
                </a:tc>
                <a:tc>
                  <a:txBody>
                    <a:bodyPr/>
                    <a:lstStyle/>
                    <a:p>
                      <a:r>
                        <a:rPr lang="en-IN" dirty="0" smtClean="0"/>
                        <a:t>0.7939</a:t>
                      </a:r>
                      <a:endParaRPr lang="en-IN" dirty="0"/>
                    </a:p>
                  </a:txBody>
                  <a:tcPr/>
                </a:tc>
              </a:tr>
              <a:tr h="707997">
                <a:tc>
                  <a:txBody>
                    <a:bodyPr/>
                    <a:lstStyle/>
                    <a:p>
                      <a:r>
                        <a:rPr lang="en-IN" sz="1600" dirty="0" smtClean="0">
                          <a:solidFill>
                            <a:srgbClr val="002060"/>
                          </a:solidFill>
                        </a:rPr>
                        <a:t>      SVM Radial</a:t>
                      </a:r>
                      <a:endParaRPr lang="en-IN" sz="1600" dirty="0">
                        <a:solidFill>
                          <a:srgbClr val="002060"/>
                        </a:solidFill>
                      </a:endParaRPr>
                    </a:p>
                  </a:txBody>
                  <a:tcPr/>
                </a:tc>
                <a:tc>
                  <a:txBody>
                    <a:bodyPr/>
                    <a:lstStyle/>
                    <a:p>
                      <a:r>
                        <a:rPr lang="en-IN" dirty="0" smtClean="0"/>
                        <a:t>0.3847</a:t>
                      </a:r>
                      <a:endParaRPr lang="en-IN" dirty="0"/>
                    </a:p>
                  </a:txBody>
                  <a:tcPr/>
                </a:tc>
                <a:tc>
                  <a:txBody>
                    <a:bodyPr/>
                    <a:lstStyle/>
                    <a:p>
                      <a:r>
                        <a:rPr lang="en-IN" dirty="0" smtClean="0"/>
                        <a:t>0.9447</a:t>
                      </a:r>
                      <a:endParaRPr lang="en-IN" dirty="0"/>
                    </a:p>
                  </a:txBody>
                  <a:tcPr/>
                </a:tc>
                <a:tc>
                  <a:txBody>
                    <a:bodyPr/>
                    <a:lstStyle/>
                    <a:p>
                      <a:r>
                        <a:rPr lang="en-IN" dirty="0" smtClean="0"/>
                        <a:t>0.5467</a:t>
                      </a:r>
                      <a:endParaRPr lang="en-IN" dirty="0"/>
                    </a:p>
                  </a:txBody>
                  <a:tcPr/>
                </a:tc>
                <a:tc>
                  <a:txBody>
                    <a:bodyPr/>
                    <a:lstStyle/>
                    <a:p>
                      <a:r>
                        <a:rPr lang="en-IN" dirty="0" smtClean="0"/>
                        <a:t>0.3877</a:t>
                      </a:r>
                      <a:endParaRPr lang="en-IN" dirty="0"/>
                    </a:p>
                  </a:txBody>
                  <a:tcPr/>
                </a:tc>
                <a:tc>
                  <a:txBody>
                    <a:bodyPr/>
                    <a:lstStyle/>
                    <a:p>
                      <a:r>
                        <a:rPr lang="en-IN" dirty="0" smtClean="0"/>
                        <a:t>  0.8077</a:t>
                      </a:r>
                      <a:endParaRPr lang="en-IN" dirty="0"/>
                    </a:p>
                  </a:txBody>
                  <a:tcPr/>
                </a:tc>
                <a:tc>
                  <a:txBody>
                    <a:bodyPr/>
                    <a:lstStyle/>
                    <a:p>
                      <a:r>
                        <a:rPr lang="en-IN" dirty="0" smtClean="0"/>
                        <a:t>0.7939</a:t>
                      </a:r>
                      <a:endParaRPr lang="en-IN" dirty="0"/>
                    </a:p>
                  </a:txBody>
                  <a:tcPr/>
                </a:tc>
              </a:tr>
              <a:tr h="707997">
                <a:tc>
                  <a:txBody>
                    <a:bodyPr/>
                    <a:lstStyle/>
                    <a:p>
                      <a:r>
                        <a:rPr lang="en-IN" sz="1600" dirty="0" smtClean="0">
                          <a:solidFill>
                            <a:srgbClr val="0070C0"/>
                          </a:solidFill>
                        </a:rPr>
                        <a:t>    Random Forest</a:t>
                      </a:r>
                      <a:endParaRPr lang="en-IN" sz="1600" dirty="0">
                        <a:solidFill>
                          <a:srgbClr val="0070C0"/>
                        </a:solidFill>
                      </a:endParaRPr>
                    </a:p>
                  </a:txBody>
                  <a:tcPr/>
                </a:tc>
                <a:tc>
                  <a:txBody>
                    <a:bodyPr/>
                    <a:lstStyle/>
                    <a:p>
                      <a:r>
                        <a:rPr lang="en-IN" dirty="0" smtClean="0">
                          <a:solidFill>
                            <a:srgbClr val="0070C0"/>
                          </a:solidFill>
                        </a:rPr>
                        <a:t>0.4111</a:t>
                      </a:r>
                      <a:endParaRPr lang="en-IN" dirty="0">
                        <a:solidFill>
                          <a:srgbClr val="0070C0"/>
                        </a:solidFill>
                      </a:endParaRPr>
                    </a:p>
                  </a:txBody>
                  <a:tcPr/>
                </a:tc>
                <a:tc>
                  <a:txBody>
                    <a:bodyPr/>
                    <a:lstStyle/>
                    <a:p>
                      <a:r>
                        <a:rPr lang="en-IN" dirty="0" smtClean="0">
                          <a:solidFill>
                            <a:srgbClr val="00B0F0"/>
                          </a:solidFill>
                        </a:rPr>
                        <a:t>0.9190</a:t>
                      </a:r>
                      <a:endParaRPr lang="en-IN" dirty="0">
                        <a:solidFill>
                          <a:srgbClr val="00B0F0"/>
                        </a:solidFill>
                      </a:endParaRPr>
                    </a:p>
                  </a:txBody>
                  <a:tcPr/>
                </a:tc>
                <a:tc>
                  <a:txBody>
                    <a:bodyPr/>
                    <a:lstStyle/>
                    <a:p>
                      <a:r>
                        <a:rPr lang="en-IN" dirty="0" smtClean="0">
                          <a:solidFill>
                            <a:srgbClr val="00B0F0"/>
                          </a:solidFill>
                        </a:rPr>
                        <a:t>0.6046</a:t>
                      </a:r>
                      <a:endParaRPr lang="en-IN" dirty="0">
                        <a:solidFill>
                          <a:srgbClr val="00B0F0"/>
                        </a:solidFill>
                      </a:endParaRPr>
                    </a:p>
                  </a:txBody>
                  <a:tcPr/>
                </a:tc>
                <a:tc>
                  <a:txBody>
                    <a:bodyPr/>
                    <a:lstStyle/>
                    <a:p>
                      <a:r>
                        <a:rPr lang="en-IN" dirty="0" smtClean="0">
                          <a:solidFill>
                            <a:srgbClr val="00B0F0"/>
                          </a:solidFill>
                        </a:rPr>
                        <a:t>0.4111</a:t>
                      </a:r>
                      <a:endParaRPr lang="en-IN" dirty="0">
                        <a:solidFill>
                          <a:srgbClr val="00B0F0"/>
                        </a:solidFill>
                      </a:endParaRPr>
                    </a:p>
                  </a:txBody>
                  <a:tcPr/>
                </a:tc>
                <a:tc>
                  <a:txBody>
                    <a:bodyPr/>
                    <a:lstStyle/>
                    <a:p>
                      <a:r>
                        <a:rPr lang="en-IN" dirty="0" smtClean="0">
                          <a:solidFill>
                            <a:srgbClr val="00B0F0"/>
                          </a:solidFill>
                        </a:rPr>
                        <a:t>  0.807</a:t>
                      </a:r>
                      <a:endParaRPr lang="en-IN" dirty="0">
                        <a:solidFill>
                          <a:srgbClr val="00B0F0"/>
                        </a:solidFill>
                      </a:endParaRPr>
                    </a:p>
                  </a:txBody>
                  <a:tcPr/>
                </a:tc>
                <a:tc>
                  <a:txBody>
                    <a:bodyPr/>
                    <a:lstStyle/>
                    <a:p>
                      <a:r>
                        <a:rPr lang="en-IN" dirty="0" smtClean="0">
                          <a:solidFill>
                            <a:srgbClr val="00B0F0"/>
                          </a:solidFill>
                        </a:rPr>
                        <a:t>0.7866</a:t>
                      </a:r>
                      <a:endParaRPr lang="en-IN" dirty="0">
                        <a:solidFill>
                          <a:srgbClr val="00B0F0"/>
                        </a:solidFill>
                      </a:endParaRPr>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Definitions and terminology</a:t>
            </a:r>
            <a:endParaRPr lang="en-IN" dirty="0"/>
          </a:p>
        </p:txBody>
      </p:sp>
      <p:sp>
        <p:nvSpPr>
          <p:cNvPr id="3" name="Content Placeholder 2"/>
          <p:cNvSpPr>
            <a:spLocks noGrp="1"/>
          </p:cNvSpPr>
          <p:nvPr>
            <p:ph idx="1"/>
          </p:nvPr>
        </p:nvSpPr>
        <p:spPr/>
        <p:txBody>
          <a:bodyPr>
            <a:normAutofit fontScale="85000" lnSpcReduction="10000"/>
          </a:bodyPr>
          <a:lstStyle/>
          <a:p>
            <a:r>
              <a:rPr lang="en-IN" b="1" i="1" dirty="0"/>
              <a:t>Examples</a:t>
            </a:r>
            <a:r>
              <a:rPr lang="en-IN" i="1" dirty="0"/>
              <a:t>: Items or instances of data used for learning or evaluation. In our </a:t>
            </a:r>
            <a:r>
              <a:rPr lang="en-IN" i="1" dirty="0" smtClean="0"/>
              <a:t>spam </a:t>
            </a:r>
            <a:r>
              <a:rPr lang="en-IN" dirty="0" smtClean="0"/>
              <a:t>problem</a:t>
            </a:r>
            <a:r>
              <a:rPr lang="en-IN" dirty="0"/>
              <a:t>, these examples correspond to the collection of email messages we will </a:t>
            </a:r>
            <a:r>
              <a:rPr lang="en-IN" dirty="0" smtClean="0"/>
              <a:t>use for </a:t>
            </a:r>
            <a:r>
              <a:rPr lang="en-IN" dirty="0"/>
              <a:t>learning and testing.</a:t>
            </a:r>
          </a:p>
          <a:p>
            <a:r>
              <a:rPr lang="en-IN" b="1" i="1" dirty="0"/>
              <a:t>Features: </a:t>
            </a:r>
            <a:r>
              <a:rPr lang="en-IN" i="1" dirty="0"/>
              <a:t>The set of attributes, often represented as a vector, associated to </a:t>
            </a:r>
            <a:r>
              <a:rPr lang="en-IN" i="1" dirty="0" smtClean="0"/>
              <a:t>an </a:t>
            </a:r>
            <a:r>
              <a:rPr lang="en-IN" dirty="0" smtClean="0"/>
              <a:t>example</a:t>
            </a:r>
            <a:r>
              <a:rPr lang="en-IN" dirty="0"/>
              <a:t>. In the case of email messages, some relevant features may include </a:t>
            </a:r>
            <a:r>
              <a:rPr lang="en-IN" dirty="0" smtClean="0"/>
              <a:t>the length </a:t>
            </a:r>
            <a:r>
              <a:rPr lang="en-IN" dirty="0"/>
              <a:t>of the message, the name of the sender, various characteristics of the header</a:t>
            </a:r>
            <a:r>
              <a:rPr lang="en-IN" dirty="0" smtClean="0"/>
              <a:t>, the </a:t>
            </a:r>
            <a:r>
              <a:rPr lang="en-IN" dirty="0"/>
              <a:t>presence of certain keywords in the body of the message, and so on</a:t>
            </a:r>
            <a:r>
              <a:rPr lang="en-IN" dirty="0" smtClean="0"/>
              <a:t>.</a:t>
            </a:r>
            <a:endParaRPr lang="en-IN"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Cross Validation</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737360" y="1927701"/>
            <a:ext cx="5669280" cy="38709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Cross validation GLM</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1204548" y="1600200"/>
            <a:ext cx="6734903"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Cross validation NB</a:t>
            </a:r>
            <a:endParaRPr lang="en-IN" dirty="0"/>
          </a:p>
        </p:txBody>
      </p:sp>
      <p:sp>
        <p:nvSpPr>
          <p:cNvPr id="3" name="Content Placeholder 2"/>
          <p:cNvSpPr>
            <a:spLocks noGrp="1"/>
          </p:cNvSpPr>
          <p:nvPr>
            <p:ph idx="1"/>
          </p:nvPr>
        </p:nvSpPr>
        <p:spPr/>
        <p:txBody>
          <a:bodyPr>
            <a:normAutofit/>
          </a:bodyPr>
          <a:lstStyle/>
          <a:p>
            <a:r>
              <a:rPr lang="en-IN" sz="2400" dirty="0" err="1" smtClean="0"/>
              <a:t>usekernel</a:t>
            </a:r>
            <a:r>
              <a:rPr lang="en-IN" sz="2400" dirty="0" smtClean="0"/>
              <a:t> </a:t>
            </a:r>
          </a:p>
          <a:p>
            <a:r>
              <a:rPr lang="en-IN" sz="2400" dirty="0" smtClean="0"/>
              <a:t>                  Accuracy    Kappa      Accuracy SD     Kappa SD </a:t>
            </a:r>
          </a:p>
          <a:p>
            <a:r>
              <a:rPr lang="en-IN" sz="2400" dirty="0" smtClean="0"/>
              <a:t>## FALSE 0.7925945 0.4267543 0.01062518 0.02765144</a:t>
            </a:r>
          </a:p>
          <a:p>
            <a:r>
              <a:rPr lang="en-IN" sz="2400" dirty="0" smtClean="0"/>
              <a:t> ## TRUE 0.8037526 0.4259885 0.01246353 0.03549303</a:t>
            </a:r>
            <a:endParaRPr lang="en-IN" sz="24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Content Placeholder 2"/>
          <p:cNvSpPr>
            <a:spLocks noGrp="1"/>
          </p:cNvSpPr>
          <p:nvPr>
            <p:ph idx="1"/>
          </p:nvPr>
        </p:nvSpPr>
        <p:spPr/>
        <p:txBody>
          <a:bodyPr>
            <a:normAutofit/>
          </a:bodyPr>
          <a:lstStyle/>
          <a:p>
            <a:r>
              <a:rPr lang="en-IN" sz="2000" b="1" dirty="0"/>
              <a:t>No Bayesians in </a:t>
            </a:r>
            <a:r>
              <a:rPr lang="en-IN" sz="2000" b="1" dirty="0" smtClean="0"/>
              <a:t>foxholes </a:t>
            </a:r>
            <a:r>
              <a:rPr lang="nn-NO" sz="2000" dirty="0">
                <a:hlinkClick r:id="rId2"/>
              </a:rPr>
              <a:t>L. </a:t>
            </a:r>
            <a:r>
              <a:rPr lang="nn-NO" sz="2000" dirty="0" smtClean="0">
                <a:hlinkClick r:id="rId2"/>
              </a:rPr>
              <a:t>Breiman</a:t>
            </a:r>
            <a:r>
              <a:rPr lang="nn-NO" sz="2000" dirty="0"/>
              <a:t> ; California Univ., Berkeley, </a:t>
            </a:r>
            <a:r>
              <a:rPr lang="nn-NO" sz="2000" dirty="0" smtClean="0"/>
              <a:t>CA</a:t>
            </a:r>
            <a:endParaRPr lang="en-IN" sz="2000" b="1" dirty="0"/>
          </a:p>
          <a:p>
            <a:r>
              <a:rPr lang="en-IN" sz="1800" b="1" dirty="0" smtClean="0"/>
              <a:t>Statistical Modelling</a:t>
            </a:r>
            <a:r>
              <a:rPr lang="en-IN" sz="1800" dirty="0"/>
              <a:t>: The Two Cultures (with comments and a rejoinder by the author</a:t>
            </a:r>
            <a:r>
              <a:rPr lang="en-IN" sz="1800" dirty="0" smtClean="0"/>
              <a:t>) </a:t>
            </a:r>
            <a:r>
              <a:rPr lang="nn-NO" sz="1800" dirty="0" smtClean="0">
                <a:hlinkClick r:id="rId2"/>
              </a:rPr>
              <a:t>L. Breiman</a:t>
            </a:r>
            <a:endParaRPr lang="en-IN" sz="1800" dirty="0"/>
          </a:p>
          <a:p>
            <a:r>
              <a:rPr lang="en-IN" sz="2000" b="1" dirty="0"/>
              <a:t>Super Crunchers</a:t>
            </a:r>
            <a:r>
              <a:rPr lang="en-IN" sz="2000" dirty="0"/>
              <a:t>: </a:t>
            </a:r>
            <a:r>
              <a:rPr lang="en-IN" sz="1600" dirty="0"/>
              <a:t>How Anything Can Be Predicted Kindle </a:t>
            </a:r>
            <a:r>
              <a:rPr lang="en-IN" sz="1600" dirty="0" smtClean="0"/>
              <a:t>Edition by</a:t>
            </a:r>
            <a:r>
              <a:rPr lang="en-IN" sz="1600" dirty="0"/>
              <a:t> </a:t>
            </a:r>
            <a:r>
              <a:rPr lang="en-IN" sz="1600" dirty="0">
                <a:hlinkClick r:id="rId3"/>
              </a:rPr>
              <a:t>Ian Ayres</a:t>
            </a:r>
            <a:r>
              <a:rPr lang="en-IN" sz="1600" dirty="0"/>
              <a:t> </a:t>
            </a:r>
            <a:r>
              <a:rPr lang="en-IN" sz="1600" dirty="0" smtClean="0"/>
              <a:t>.</a:t>
            </a:r>
          </a:p>
          <a:p>
            <a:pPr fontAlgn="base"/>
            <a:r>
              <a:rPr lang="en-IN" sz="1800" b="1" dirty="0"/>
              <a:t>To Explain or to Predict</a:t>
            </a:r>
            <a:r>
              <a:rPr lang="en-IN" sz="1800" b="1" dirty="0" smtClean="0"/>
              <a:t>? </a:t>
            </a:r>
            <a:r>
              <a:rPr lang="en-IN" sz="1600" dirty="0" err="1" smtClean="0"/>
              <a:t>Galit</a:t>
            </a:r>
            <a:r>
              <a:rPr lang="en-IN" sz="1600" dirty="0" smtClean="0"/>
              <a:t> </a:t>
            </a:r>
            <a:r>
              <a:rPr lang="en-IN" sz="1600" dirty="0" err="1" smtClean="0"/>
              <a:t>Shmueli</a:t>
            </a:r>
            <a:endParaRPr lang="en-IN" dirty="0"/>
          </a:p>
          <a:p>
            <a:endParaRPr lang="en-IN" dirty="0"/>
          </a:p>
        </p:txBody>
      </p:sp>
      <p:pic>
        <p:nvPicPr>
          <p:cNvPr id="4" name="Picture 2"/>
          <p:cNvPicPr>
            <a:picLocks noChangeAspect="1" noChangeArrowheads="1"/>
          </p:cNvPicPr>
          <p:nvPr/>
        </p:nvPicPr>
        <p:blipFill>
          <a:blip r:embed="rId4"/>
          <a:srcRect/>
          <a:stretch>
            <a:fillRect/>
          </a:stretch>
        </p:blipFill>
        <p:spPr bwMode="auto">
          <a:xfrm>
            <a:off x="381000" y="3429000"/>
            <a:ext cx="7391400" cy="533400"/>
          </a:xfrm>
          <a:prstGeom prst="rect">
            <a:avLst/>
          </a:prstGeom>
          <a:noFill/>
          <a:ln w="9525">
            <a:noFill/>
            <a:miter lim="800000"/>
            <a:headEnd/>
            <a:tailEnd/>
          </a:ln>
          <a:effectLst/>
        </p:spPr>
      </p:pic>
      <p:sp>
        <p:nvSpPr>
          <p:cNvPr id="5" name="Rectangle 4"/>
          <p:cNvSpPr/>
          <p:nvPr/>
        </p:nvSpPr>
        <p:spPr>
          <a:xfrm>
            <a:off x="1828800" y="3657600"/>
            <a:ext cx="4572000" cy="369332"/>
          </a:xfrm>
          <a:prstGeom prst="rect">
            <a:avLst/>
          </a:prstGeom>
        </p:spPr>
        <p:txBody>
          <a:bodyPr>
            <a:spAutoFit/>
          </a:bodyPr>
          <a:lstStyle/>
          <a:p>
            <a:r>
              <a:rPr lang="en-IN" dirty="0" smtClean="0"/>
              <a:t>American Journal of statistics</a:t>
            </a:r>
            <a:endParaRPr lang="en-IN" dirty="0"/>
          </a:p>
        </p:txBody>
      </p:sp>
    </p:spTree>
    <p:extLst>
      <p:ext uri="{BB962C8B-B14F-4D97-AF65-F5344CB8AC3E}">
        <p14:creationId xmlns="" xmlns:p14="http://schemas.microsoft.com/office/powerpoint/2010/main" val="55428790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5" name="Rectangle 4"/>
          <p:cNvSpPr/>
          <p:nvPr/>
        </p:nvSpPr>
        <p:spPr>
          <a:xfrm>
            <a:off x="762000" y="2667000"/>
            <a:ext cx="4572000" cy="369332"/>
          </a:xfrm>
          <a:prstGeom prst="rect">
            <a:avLst/>
          </a:prstGeom>
        </p:spPr>
        <p:txBody>
          <a:bodyPr>
            <a:spAutoFit/>
          </a:bodyPr>
          <a:lstStyle/>
          <a:p>
            <a:r>
              <a:rPr lang="en-IN" dirty="0" smtClean="0">
                <a:hlinkClick r:id="rId2"/>
              </a:rPr>
              <a:t>http://www.analyticsvidhya.com:-</a:t>
            </a:r>
            <a:r>
              <a:rPr lang="en-IN" dirty="0" smtClean="0"/>
              <a:t> Blog</a:t>
            </a:r>
            <a:endParaRPr lang="en-IN" dirty="0"/>
          </a:p>
        </p:txBody>
      </p:sp>
      <p:sp>
        <p:nvSpPr>
          <p:cNvPr id="6" name="Rectangle 5"/>
          <p:cNvSpPr/>
          <p:nvPr/>
        </p:nvSpPr>
        <p:spPr>
          <a:xfrm>
            <a:off x="762000" y="1840468"/>
            <a:ext cx="3535135" cy="369332"/>
          </a:xfrm>
          <a:prstGeom prst="rect">
            <a:avLst/>
          </a:prstGeom>
        </p:spPr>
        <p:txBody>
          <a:bodyPr wrap="none">
            <a:spAutoFit/>
          </a:bodyPr>
          <a:lstStyle/>
          <a:p>
            <a:r>
              <a:rPr lang="en-IN" dirty="0" smtClean="0">
                <a:hlinkClick r:id="rId3"/>
              </a:rPr>
              <a:t>http://stackexchange.com/</a:t>
            </a:r>
            <a:r>
              <a:rPr lang="en-IN" dirty="0" smtClean="0"/>
              <a:t> -Forums</a:t>
            </a:r>
            <a:endParaRPr lang="en-IN" dirty="0"/>
          </a:p>
        </p:txBody>
      </p:sp>
      <p:sp>
        <p:nvSpPr>
          <p:cNvPr id="7" name="Rectangle 6"/>
          <p:cNvSpPr/>
          <p:nvPr/>
        </p:nvSpPr>
        <p:spPr>
          <a:xfrm>
            <a:off x="762000" y="2286000"/>
            <a:ext cx="3932102" cy="369332"/>
          </a:xfrm>
          <a:prstGeom prst="rect">
            <a:avLst/>
          </a:prstGeom>
        </p:spPr>
        <p:txBody>
          <a:bodyPr wrap="none">
            <a:spAutoFit/>
          </a:bodyPr>
          <a:lstStyle/>
          <a:p>
            <a:r>
              <a:rPr lang="en-IN" dirty="0" smtClean="0">
                <a:hlinkClick r:id="rId4"/>
              </a:rPr>
              <a:t>http://datascience.stackexchange.com/</a:t>
            </a:r>
            <a:r>
              <a:rPr lang="en-IN" dirty="0" smtClean="0"/>
              <a:t> </a:t>
            </a:r>
            <a:endParaRPr lang="en-IN" dirty="0"/>
          </a:p>
        </p:txBody>
      </p:sp>
      <p:sp>
        <p:nvSpPr>
          <p:cNvPr id="8" name="Rectangle 7"/>
          <p:cNvSpPr/>
          <p:nvPr/>
        </p:nvSpPr>
        <p:spPr>
          <a:xfrm>
            <a:off x="762000" y="3048000"/>
            <a:ext cx="7315200" cy="369332"/>
          </a:xfrm>
          <a:prstGeom prst="rect">
            <a:avLst/>
          </a:prstGeom>
        </p:spPr>
        <p:txBody>
          <a:bodyPr wrap="square">
            <a:spAutoFit/>
          </a:bodyPr>
          <a:lstStyle/>
          <a:p>
            <a:pPr fontAlgn="base"/>
            <a:r>
              <a:rPr lang="en-IN" b="1" dirty="0" smtClean="0"/>
              <a:t>Applied Predictive </a:t>
            </a:r>
            <a:r>
              <a:rPr lang="en-IN" b="1" dirty="0" err="1" smtClean="0"/>
              <a:t>Modeling</a:t>
            </a:r>
            <a:r>
              <a:rPr lang="en-IN" b="1" dirty="0" smtClean="0"/>
              <a:t>  </a:t>
            </a:r>
            <a:r>
              <a:rPr lang="en-IN" dirty="0" smtClean="0"/>
              <a:t>Authors: </a:t>
            </a:r>
            <a:r>
              <a:rPr lang="en-IN" b="1" dirty="0" smtClean="0"/>
              <a:t>Kuhn</a:t>
            </a:r>
            <a:r>
              <a:rPr lang="en-IN" dirty="0" smtClean="0"/>
              <a:t>, Max, </a:t>
            </a:r>
            <a:r>
              <a:rPr lang="en-IN" b="1" dirty="0" smtClean="0"/>
              <a:t>Johnson</a:t>
            </a:r>
            <a:r>
              <a:rPr lang="en-IN" dirty="0" smtClean="0"/>
              <a:t>, </a:t>
            </a:r>
            <a:r>
              <a:rPr lang="en-IN" dirty="0" err="1" smtClean="0"/>
              <a:t>Kjell</a:t>
            </a:r>
            <a:endParaRPr lang="en-IN" dirty="0"/>
          </a:p>
        </p:txBody>
      </p:sp>
      <p:sp>
        <p:nvSpPr>
          <p:cNvPr id="9" name="Rectangle 8"/>
          <p:cNvSpPr/>
          <p:nvPr/>
        </p:nvSpPr>
        <p:spPr>
          <a:xfrm>
            <a:off x="762000" y="3505200"/>
            <a:ext cx="7391400" cy="923330"/>
          </a:xfrm>
          <a:prstGeom prst="rect">
            <a:avLst/>
          </a:prstGeom>
        </p:spPr>
        <p:txBody>
          <a:bodyPr wrap="square">
            <a:spAutoFit/>
          </a:bodyPr>
          <a:lstStyle/>
          <a:p>
            <a:r>
              <a:rPr lang="en-IN" b="1" dirty="0" smtClean="0"/>
              <a:t>Feature Selection with the </a:t>
            </a:r>
            <a:r>
              <a:rPr lang="en-IN" b="1" dirty="0" err="1" smtClean="0"/>
              <a:t>Boruta</a:t>
            </a:r>
            <a:r>
              <a:rPr lang="en-IN" b="1" dirty="0" smtClean="0"/>
              <a:t> Package </a:t>
            </a:r>
            <a:r>
              <a:rPr lang="en-IN" dirty="0" err="1" smtClean="0"/>
              <a:t>Miron</a:t>
            </a:r>
            <a:r>
              <a:rPr lang="en-IN" dirty="0" smtClean="0"/>
              <a:t> B. </a:t>
            </a:r>
            <a:r>
              <a:rPr lang="en-IN" dirty="0" err="1" smtClean="0"/>
              <a:t>Kursa</a:t>
            </a:r>
            <a:r>
              <a:rPr lang="en-IN" dirty="0" smtClean="0"/>
              <a:t> University of Warsaw </a:t>
            </a:r>
            <a:r>
              <a:rPr lang="en-IN" dirty="0" err="1" smtClean="0"/>
              <a:t>Witold</a:t>
            </a:r>
            <a:r>
              <a:rPr lang="en-IN" dirty="0" smtClean="0"/>
              <a:t> R. </a:t>
            </a:r>
            <a:r>
              <a:rPr lang="en-IN" dirty="0" err="1" smtClean="0"/>
              <a:t>Rudnicki</a:t>
            </a:r>
            <a:r>
              <a:rPr lang="en-IN" dirty="0" smtClean="0"/>
              <a:t> University of Warsaw. Journal of Statistical Software September 2010, Volume 36, Issue 11. http://www.jstatsoft.org</a:t>
            </a:r>
            <a:endParaRPr lang="en-IN" dirty="0"/>
          </a:p>
        </p:txBody>
      </p:sp>
      <p:sp>
        <p:nvSpPr>
          <p:cNvPr id="10" name="Rectangle 9"/>
          <p:cNvSpPr/>
          <p:nvPr/>
        </p:nvSpPr>
        <p:spPr>
          <a:xfrm>
            <a:off x="762000" y="4495800"/>
            <a:ext cx="7696200" cy="677108"/>
          </a:xfrm>
          <a:prstGeom prst="rect">
            <a:avLst/>
          </a:prstGeom>
        </p:spPr>
        <p:txBody>
          <a:bodyPr wrap="square">
            <a:spAutoFit/>
          </a:bodyPr>
          <a:lstStyle/>
          <a:p>
            <a:pPr fontAlgn="base"/>
            <a:r>
              <a:rPr lang="en-IN" b="1" dirty="0" smtClean="0"/>
              <a:t>1)Ggplot2 Elegant Graphics for Data Analysis </a:t>
            </a:r>
            <a:r>
              <a:rPr lang="en-IN" dirty="0" smtClean="0"/>
              <a:t>Authors: </a:t>
            </a:r>
            <a:r>
              <a:rPr lang="en-IN" b="1" dirty="0" smtClean="0"/>
              <a:t>Wickham</a:t>
            </a:r>
            <a:r>
              <a:rPr lang="en-IN" dirty="0" smtClean="0"/>
              <a:t>, Hadley</a:t>
            </a:r>
          </a:p>
          <a:p>
            <a:pPr fontAlgn="base"/>
            <a:r>
              <a:rPr lang="en-IN" sz="1600" b="1" dirty="0" smtClean="0"/>
              <a:t>2)The Grammar of Graphics </a:t>
            </a:r>
            <a:r>
              <a:rPr lang="en-IN" sz="2000" dirty="0" smtClean="0"/>
              <a:t>Authors: </a:t>
            </a:r>
            <a:r>
              <a:rPr lang="en-IN" sz="2000" b="1" dirty="0" smtClean="0"/>
              <a:t>Wilkinson</a:t>
            </a:r>
            <a:r>
              <a:rPr lang="en-IN" sz="2000" dirty="0" smtClean="0"/>
              <a:t>, Leland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Definitions and terminology</a:t>
            </a:r>
            <a:endParaRPr lang="en-IN" dirty="0"/>
          </a:p>
        </p:txBody>
      </p:sp>
      <p:sp>
        <p:nvSpPr>
          <p:cNvPr id="3" name="Content Placeholder 2"/>
          <p:cNvSpPr>
            <a:spLocks noGrp="1"/>
          </p:cNvSpPr>
          <p:nvPr>
            <p:ph idx="1"/>
          </p:nvPr>
        </p:nvSpPr>
        <p:spPr/>
        <p:txBody>
          <a:bodyPr>
            <a:normAutofit fontScale="85000" lnSpcReduction="10000"/>
          </a:bodyPr>
          <a:lstStyle/>
          <a:p>
            <a:r>
              <a:rPr lang="en-IN" b="1" i="1" dirty="0" smtClean="0"/>
              <a:t>Labels</a:t>
            </a:r>
            <a:r>
              <a:rPr lang="en-IN" i="1" dirty="0" smtClean="0"/>
              <a:t>: Values or categories assigned to examples. In classification problems, </a:t>
            </a:r>
            <a:r>
              <a:rPr lang="en-IN" dirty="0" smtClean="0"/>
              <a:t>examples are assigned specific categories, for instance, the spam and non-spam</a:t>
            </a:r>
          </a:p>
          <a:p>
            <a:pPr>
              <a:buNone/>
            </a:pPr>
            <a:r>
              <a:rPr lang="en-IN" dirty="0" smtClean="0"/>
              <a:t>    categories in our binary classification problem. </a:t>
            </a:r>
          </a:p>
          <a:p>
            <a:pPr>
              <a:buNone/>
            </a:pPr>
            <a:r>
              <a:rPr lang="en-IN" dirty="0" smtClean="0"/>
              <a:t>    In regression, items are assigned real-valued labels.</a:t>
            </a:r>
          </a:p>
          <a:p>
            <a:r>
              <a:rPr lang="en-IN" b="1" i="1" dirty="0" smtClean="0"/>
              <a:t>Training sample</a:t>
            </a:r>
            <a:r>
              <a:rPr lang="en-IN" i="1" dirty="0" smtClean="0"/>
              <a:t>: Examples used to train a learning algorithm. In our spam </a:t>
            </a:r>
            <a:r>
              <a:rPr lang="en-IN" dirty="0" smtClean="0"/>
              <a:t>problem, the training sample consists of a set of email examples along with their</a:t>
            </a:r>
          </a:p>
          <a:p>
            <a:pPr>
              <a:buNone/>
            </a:pPr>
            <a:r>
              <a:rPr lang="en-IN" dirty="0" smtClean="0"/>
              <a:t>    associated labels.</a:t>
            </a:r>
          </a:p>
          <a:p>
            <a:endParaRPr 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Definitions and terminology</a:t>
            </a:r>
            <a:endParaRPr lang="en-IN" dirty="0"/>
          </a:p>
        </p:txBody>
      </p:sp>
      <p:sp>
        <p:nvSpPr>
          <p:cNvPr id="3" name="Content Placeholder 2"/>
          <p:cNvSpPr>
            <a:spLocks noGrp="1"/>
          </p:cNvSpPr>
          <p:nvPr>
            <p:ph idx="1"/>
          </p:nvPr>
        </p:nvSpPr>
        <p:spPr/>
        <p:txBody>
          <a:bodyPr>
            <a:normAutofit lnSpcReduction="10000"/>
          </a:bodyPr>
          <a:lstStyle/>
          <a:p>
            <a:r>
              <a:rPr lang="en-IN" b="1" i="1" dirty="0"/>
              <a:t>Validation sample</a:t>
            </a:r>
            <a:r>
              <a:rPr lang="en-IN" i="1" dirty="0"/>
              <a:t>: Examples used to tune the parameters of a learning </a:t>
            </a:r>
            <a:r>
              <a:rPr lang="en-IN" i="1" err="1" smtClean="0"/>
              <a:t>algorithm</a:t>
            </a:r>
            <a:r>
              <a:rPr lang="en-IN" i="1" smtClean="0"/>
              <a:t>. </a:t>
            </a:r>
            <a:r>
              <a:rPr lang="en-IN" smtClean="0"/>
              <a:t>when </a:t>
            </a:r>
            <a:r>
              <a:rPr lang="en-IN" dirty="0"/>
              <a:t>working with </a:t>
            </a:r>
            <a:r>
              <a:rPr lang="en-IN" dirty="0" err="1"/>
              <a:t>labeled</a:t>
            </a:r>
            <a:r>
              <a:rPr lang="en-IN" dirty="0"/>
              <a:t> data. </a:t>
            </a:r>
            <a:endParaRPr lang="en-IN" dirty="0" smtClean="0"/>
          </a:p>
          <a:p>
            <a:r>
              <a:rPr lang="en-IN" dirty="0" smtClean="0"/>
              <a:t>Learning </a:t>
            </a:r>
            <a:r>
              <a:rPr lang="en-IN" dirty="0"/>
              <a:t>algorithms typically have one or </a:t>
            </a:r>
            <a:r>
              <a:rPr lang="en-IN" dirty="0" smtClean="0"/>
              <a:t>more free </a:t>
            </a:r>
            <a:r>
              <a:rPr lang="en-IN" dirty="0"/>
              <a:t>parameters, and the validation sample is used to select appropriate values </a:t>
            </a:r>
            <a:r>
              <a:rPr lang="en-IN" dirty="0" smtClean="0"/>
              <a:t>for these </a:t>
            </a:r>
            <a:r>
              <a:rPr lang="en-IN" dirty="0"/>
              <a:t>model parameters.</a:t>
            </a:r>
          </a:p>
          <a:p>
            <a:r>
              <a:rPr lang="en-IN" b="1" i="1" dirty="0"/>
              <a:t>Test sample</a:t>
            </a:r>
            <a:r>
              <a:rPr lang="en-IN" i="1" dirty="0"/>
              <a:t>: Examples used to evaluate the performance of a learning algorithm</a:t>
            </a:r>
            <a:r>
              <a:rPr lang="en-IN" i="1" dirty="0" smtClean="0"/>
              <a:t>.</a:t>
            </a:r>
            <a:endParaRPr lang="en-IN" i="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Definitions and terminology</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t>The test sample is separate from the training and validation data and is not made available in the learning stage. </a:t>
            </a:r>
          </a:p>
          <a:p>
            <a:r>
              <a:rPr lang="en-IN" dirty="0" smtClean="0"/>
              <a:t>In the spam problem, the test sample consists of a collection of email examples for which the learning algorithm must predict labels based on features. </a:t>
            </a:r>
          </a:p>
          <a:p>
            <a:r>
              <a:rPr lang="en-IN" dirty="0" smtClean="0"/>
              <a:t>These predictions are then compared with the labels of the test sample to measure the performance of the algorithm</a:t>
            </a:r>
          </a:p>
          <a:p>
            <a:endParaRPr lang="en-IN"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Loss Function/Hypothesis Set</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642910" y="1643050"/>
            <a:ext cx="7786742" cy="228601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71473" y="4429132"/>
            <a:ext cx="7443816" cy="1785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Learning scenarios</a:t>
            </a:r>
            <a:endParaRPr lang="en-IN" dirty="0"/>
          </a:p>
        </p:txBody>
      </p:sp>
      <p:sp>
        <p:nvSpPr>
          <p:cNvPr id="3" name="Content Placeholder 2"/>
          <p:cNvSpPr>
            <a:spLocks noGrp="1"/>
          </p:cNvSpPr>
          <p:nvPr>
            <p:ph idx="1"/>
          </p:nvPr>
        </p:nvSpPr>
        <p:spPr/>
        <p:txBody>
          <a:bodyPr>
            <a:normAutofit lnSpcReduction="10000"/>
          </a:bodyPr>
          <a:lstStyle/>
          <a:p>
            <a:r>
              <a:rPr lang="en-IN" b="1" i="1" dirty="0"/>
              <a:t>Supervised learning</a:t>
            </a:r>
            <a:r>
              <a:rPr lang="en-IN" i="1" dirty="0"/>
              <a:t>: The learner receives a set of </a:t>
            </a:r>
            <a:r>
              <a:rPr lang="en-IN" i="1" dirty="0" err="1"/>
              <a:t>labeled</a:t>
            </a:r>
            <a:r>
              <a:rPr lang="en-IN" i="1" dirty="0"/>
              <a:t> examples as </a:t>
            </a:r>
            <a:r>
              <a:rPr lang="en-IN" i="1" dirty="0" smtClean="0"/>
              <a:t>training </a:t>
            </a:r>
            <a:r>
              <a:rPr lang="en-IN" dirty="0" smtClean="0"/>
              <a:t>data </a:t>
            </a:r>
            <a:r>
              <a:rPr lang="en-IN" dirty="0"/>
              <a:t>and makes predictions for all unseen points</a:t>
            </a:r>
            <a:r>
              <a:rPr lang="en-IN" dirty="0" smtClean="0"/>
              <a:t>.</a:t>
            </a:r>
          </a:p>
          <a:p>
            <a:r>
              <a:rPr lang="en-IN" dirty="0" smtClean="0"/>
              <a:t> </a:t>
            </a:r>
            <a:r>
              <a:rPr lang="en-IN" dirty="0"/>
              <a:t>This is the most common </a:t>
            </a:r>
            <a:r>
              <a:rPr lang="en-IN" dirty="0" smtClean="0"/>
              <a:t>scenario associated </a:t>
            </a:r>
            <a:r>
              <a:rPr lang="en-IN" dirty="0"/>
              <a:t>with classification, regression, and ranking problems</a:t>
            </a:r>
            <a:r>
              <a:rPr lang="en-IN" dirty="0" smtClean="0"/>
              <a:t>.</a:t>
            </a:r>
          </a:p>
          <a:p>
            <a:r>
              <a:rPr lang="en-IN" dirty="0" smtClean="0"/>
              <a:t> </a:t>
            </a:r>
            <a:r>
              <a:rPr lang="en-IN" dirty="0"/>
              <a:t>The spam </a:t>
            </a:r>
            <a:r>
              <a:rPr lang="en-IN" dirty="0" smtClean="0"/>
              <a:t>detection problem </a:t>
            </a:r>
            <a:r>
              <a:rPr lang="en-IN" dirty="0"/>
              <a:t>discussed in the previous section is an instance of supervised learning</a:t>
            </a:r>
            <a:r>
              <a:rPr lang="en-IN" dirty="0" smtClean="0"/>
              <a:t>.</a:t>
            </a:r>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Learning scenarios</a:t>
            </a:r>
            <a:endParaRPr lang="en-IN" dirty="0"/>
          </a:p>
        </p:txBody>
      </p:sp>
      <p:sp>
        <p:nvSpPr>
          <p:cNvPr id="3" name="Content Placeholder 2"/>
          <p:cNvSpPr>
            <a:spLocks noGrp="1"/>
          </p:cNvSpPr>
          <p:nvPr>
            <p:ph idx="1"/>
          </p:nvPr>
        </p:nvSpPr>
        <p:spPr/>
        <p:txBody>
          <a:bodyPr/>
          <a:lstStyle/>
          <a:p>
            <a:r>
              <a:rPr lang="en-IN" b="1" i="1" dirty="0" smtClean="0"/>
              <a:t>Unsupervised learning</a:t>
            </a:r>
            <a:r>
              <a:rPr lang="en-IN" i="1" dirty="0" smtClean="0"/>
              <a:t>: The learner exclusively receives unlabeled training data, </a:t>
            </a:r>
            <a:r>
              <a:rPr lang="en-IN" dirty="0" smtClean="0"/>
              <a:t>and makes predictions for all unseen points. Since in general no </a:t>
            </a:r>
            <a:r>
              <a:rPr lang="en-IN" dirty="0" err="1" smtClean="0"/>
              <a:t>labeled</a:t>
            </a:r>
            <a:r>
              <a:rPr lang="en-IN" dirty="0" smtClean="0"/>
              <a:t> example is available in that setting, it can be difficult to quantitatively evaluate the performance of a learner. Clustering and dimensionality reduction are example of unsupervised learning problems.</a:t>
            </a:r>
          </a:p>
          <a:p>
            <a:endParaRPr lang="en-IN"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Harvard Business Review</a:t>
            </a:r>
            <a:endParaRPr lang="en-IN" dirty="0"/>
          </a:p>
        </p:txBody>
      </p:sp>
      <p:sp>
        <p:nvSpPr>
          <p:cNvPr id="2" name="Content Placeholder 1"/>
          <p:cNvSpPr>
            <a:spLocks noGrp="1"/>
          </p:cNvSpPr>
          <p:nvPr>
            <p:ph idx="1"/>
          </p:nvPr>
        </p:nvSpPr>
        <p:spPr/>
        <p:txBody>
          <a:bodyPr/>
          <a:lstStyle/>
          <a:p>
            <a:r>
              <a:rPr lang="en-IN" dirty="0" smtClean="0">
                <a:hlinkClick r:id="rId2"/>
              </a:rPr>
              <a:t>https://</a:t>
            </a:r>
            <a:r>
              <a:rPr lang="en-IN" dirty="0" smtClean="0">
                <a:hlinkClick r:id="rId2"/>
              </a:rPr>
              <a:t>hbr.org/2012/10/data-scientist-the-sexiest-job-of-the-21st-century</a:t>
            </a:r>
            <a:r>
              <a:rPr lang="en-IN" dirty="0" smtClean="0"/>
              <a:t>.</a:t>
            </a:r>
          </a:p>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Learning scenarios</a:t>
            </a:r>
            <a:endParaRPr lang="en-IN" dirty="0"/>
          </a:p>
        </p:txBody>
      </p:sp>
      <p:sp>
        <p:nvSpPr>
          <p:cNvPr id="3" name="Content Placeholder 2"/>
          <p:cNvSpPr>
            <a:spLocks noGrp="1"/>
          </p:cNvSpPr>
          <p:nvPr>
            <p:ph idx="1"/>
          </p:nvPr>
        </p:nvSpPr>
        <p:spPr/>
        <p:txBody>
          <a:bodyPr>
            <a:normAutofit fontScale="92500" lnSpcReduction="20000"/>
          </a:bodyPr>
          <a:lstStyle/>
          <a:p>
            <a:r>
              <a:rPr lang="en-IN" b="1" i="1" dirty="0"/>
              <a:t>Semi-supervised learning</a:t>
            </a:r>
            <a:r>
              <a:rPr lang="en-IN" i="1" dirty="0"/>
              <a:t>: The learner receives a training sample consisting </a:t>
            </a:r>
            <a:r>
              <a:rPr lang="en-IN" i="1" dirty="0" smtClean="0"/>
              <a:t>of </a:t>
            </a:r>
            <a:r>
              <a:rPr lang="en-IN" dirty="0" smtClean="0"/>
              <a:t>both </a:t>
            </a:r>
            <a:r>
              <a:rPr lang="en-IN" dirty="0" err="1"/>
              <a:t>labeled</a:t>
            </a:r>
            <a:r>
              <a:rPr lang="en-IN" dirty="0"/>
              <a:t> and unlabeled data, and makes predictions for all unseen points. </a:t>
            </a:r>
            <a:endParaRPr lang="en-IN" dirty="0" smtClean="0"/>
          </a:p>
          <a:p>
            <a:r>
              <a:rPr lang="en-IN" dirty="0" smtClean="0"/>
              <a:t>Semi-supervised learning </a:t>
            </a:r>
            <a:r>
              <a:rPr lang="en-IN" dirty="0"/>
              <a:t>is common in settings where unlabeled data is easily </a:t>
            </a:r>
            <a:r>
              <a:rPr lang="en-IN" dirty="0" smtClean="0"/>
              <a:t>accessible but </a:t>
            </a:r>
            <a:r>
              <a:rPr lang="en-IN" dirty="0"/>
              <a:t>labels are expensive to obtain. </a:t>
            </a:r>
            <a:endParaRPr lang="en-IN" dirty="0" smtClean="0"/>
          </a:p>
          <a:p>
            <a:r>
              <a:rPr lang="en-IN" dirty="0" smtClean="0"/>
              <a:t>Various </a:t>
            </a:r>
            <a:r>
              <a:rPr lang="en-IN" dirty="0"/>
              <a:t>types of problems arising in applications</a:t>
            </a:r>
            <a:r>
              <a:rPr lang="en-IN" dirty="0" smtClean="0"/>
              <a:t>, including </a:t>
            </a:r>
            <a:r>
              <a:rPr lang="en-IN" dirty="0"/>
              <a:t>classification, regression, or ranking tasks, can be framed as </a:t>
            </a:r>
            <a:r>
              <a:rPr lang="en-IN" dirty="0" smtClean="0"/>
              <a:t>instances of </a:t>
            </a:r>
            <a:r>
              <a:rPr lang="en-IN" dirty="0"/>
              <a:t>semi-supervised learning. </a:t>
            </a:r>
            <a:endParaRPr lang="en-IN" dirty="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Learning scenarios</a:t>
            </a:r>
            <a:endParaRPr lang="en-IN" dirty="0"/>
          </a:p>
        </p:txBody>
      </p:sp>
      <p:sp>
        <p:nvSpPr>
          <p:cNvPr id="3" name="Content Placeholder 2"/>
          <p:cNvSpPr>
            <a:spLocks noGrp="1"/>
          </p:cNvSpPr>
          <p:nvPr>
            <p:ph idx="1"/>
          </p:nvPr>
        </p:nvSpPr>
        <p:spPr/>
        <p:txBody>
          <a:bodyPr/>
          <a:lstStyle/>
          <a:p>
            <a:r>
              <a:rPr lang="en-IN" dirty="0" smtClean="0"/>
              <a:t>The hope is that the distribution of unlabeled data accessible to the learner can help him achieve a better performance than in the supervised setting. </a:t>
            </a:r>
          </a:p>
          <a:p>
            <a:r>
              <a:rPr lang="en-IN" dirty="0" smtClean="0"/>
              <a:t>The analysis of the conditions under which this can indeed be realized is the topic of much modern theoretical and applied machine learning research.</a:t>
            </a:r>
          </a:p>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More Learning scenarios</a:t>
            </a:r>
            <a:endParaRPr lang="en-IN" dirty="0"/>
          </a:p>
        </p:txBody>
      </p:sp>
      <p:sp>
        <p:nvSpPr>
          <p:cNvPr id="3" name="Content Placeholder 2"/>
          <p:cNvSpPr>
            <a:spLocks noGrp="1"/>
          </p:cNvSpPr>
          <p:nvPr>
            <p:ph idx="1"/>
          </p:nvPr>
        </p:nvSpPr>
        <p:spPr/>
        <p:txBody>
          <a:bodyPr/>
          <a:lstStyle/>
          <a:p>
            <a:r>
              <a:rPr lang="en-IN" b="1" i="1" dirty="0" err="1"/>
              <a:t>Transductive</a:t>
            </a:r>
            <a:r>
              <a:rPr lang="en-IN" b="1" i="1" dirty="0"/>
              <a:t> </a:t>
            </a:r>
            <a:r>
              <a:rPr lang="en-IN" b="1" i="1" dirty="0" smtClean="0"/>
              <a:t>inference</a:t>
            </a:r>
          </a:p>
          <a:p>
            <a:r>
              <a:rPr lang="en-IN" b="1" i="1" dirty="0"/>
              <a:t>On-line </a:t>
            </a:r>
            <a:r>
              <a:rPr lang="en-IN" b="1" i="1" dirty="0" smtClean="0"/>
              <a:t>learning</a:t>
            </a:r>
          </a:p>
          <a:p>
            <a:r>
              <a:rPr lang="en-IN" b="1" i="1" dirty="0"/>
              <a:t>Reinforcement </a:t>
            </a:r>
            <a:r>
              <a:rPr lang="en-IN" b="1" i="1" dirty="0" smtClean="0"/>
              <a:t>learning.</a:t>
            </a:r>
          </a:p>
          <a:p>
            <a:r>
              <a:rPr lang="en-IN" b="1" i="1" dirty="0" smtClean="0"/>
              <a:t>Active Learning</a:t>
            </a:r>
            <a:endParaRPr lang="en-IN" b="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Training error /Testing Error</a:t>
            </a:r>
            <a:endParaRPr lang="en-IN" dirty="0"/>
          </a:p>
        </p:txBody>
      </p:sp>
      <p:sp>
        <p:nvSpPr>
          <p:cNvPr id="3" name="Content Placeholder 2"/>
          <p:cNvSpPr>
            <a:spLocks noGrp="1"/>
          </p:cNvSpPr>
          <p:nvPr>
            <p:ph idx="1"/>
          </p:nvPr>
        </p:nvSpPr>
        <p:spPr/>
        <p:txBody>
          <a:bodyPr/>
          <a:lstStyle/>
          <a:p>
            <a:r>
              <a:rPr lang="en-IN" b="1" dirty="0" smtClean="0"/>
              <a:t>1 </a:t>
            </a:r>
            <a:r>
              <a:rPr lang="en-IN" b="1" dirty="0"/>
              <a:t>- Training</a:t>
            </a:r>
          </a:p>
          <a:p>
            <a:r>
              <a:rPr lang="en-IN" dirty="0">
                <a:hlinkClick r:id="rId2" tooltip="data_mining:training_error"/>
              </a:rPr>
              <a:t>Training error</a:t>
            </a:r>
            <a:r>
              <a:rPr lang="en-IN" dirty="0"/>
              <a:t> is the error we get applying the model to the same data from which we trained.</a:t>
            </a:r>
          </a:p>
          <a:p>
            <a:r>
              <a:rPr lang="en-IN" b="1" dirty="0" smtClean="0"/>
              <a:t>2 </a:t>
            </a:r>
            <a:r>
              <a:rPr lang="en-IN" b="1" dirty="0"/>
              <a:t>- Test</a:t>
            </a:r>
          </a:p>
          <a:p>
            <a:r>
              <a:rPr lang="en-IN" dirty="0">
                <a:hlinkClick r:id="rId3" tooltip="data_mining:test_error"/>
              </a:rPr>
              <a:t>Test error</a:t>
            </a:r>
            <a:r>
              <a:rPr lang="en-IN" dirty="0"/>
              <a:t> is the error that we incur on new data. The test error is actually how well we'll do on future data the model hasn't seen.</a:t>
            </a:r>
          </a:p>
          <a:p>
            <a:endParaRPr lang="en-IN"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Forecasting model</a:t>
            </a:r>
            <a:endParaRPr lang="en-US" dirty="0"/>
          </a:p>
        </p:txBody>
      </p:sp>
      <p:pic>
        <p:nvPicPr>
          <p:cNvPr id="1029" name="Picture 5" descr="C:\Users\Joannes Vermorel\Documents\Lokad\slidecasts\overfitting02.png"/>
          <p:cNvPicPr>
            <a:picLocks noGrp="1" noChangeAspect="1" noChangeArrowheads="1"/>
          </p:cNvPicPr>
          <p:nvPr>
            <p:ph sz="half" idx="4294967295"/>
          </p:nvPr>
        </p:nvPicPr>
        <p:blipFill>
          <a:blip r:embed="rId2"/>
          <a:srcRect/>
          <a:stretch>
            <a:fillRect/>
          </a:stretch>
        </p:blipFill>
        <p:spPr bwMode="auto">
          <a:xfrm>
            <a:off x="1889125" y="1908827"/>
            <a:ext cx="5475288" cy="3849971"/>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model (error &gt; 50%)</a:t>
            </a:r>
            <a:endParaRPr lang="en-US" dirty="0"/>
          </a:p>
        </p:txBody>
      </p:sp>
      <p:pic>
        <p:nvPicPr>
          <p:cNvPr id="5122" name="Picture 2" descr="C:\Users\Joannes Vermorel\Documents\Lokad\slidecasts\overfitting03.png"/>
          <p:cNvPicPr>
            <a:picLocks noGrp="1" noChangeAspect="1" noChangeArrowheads="1"/>
          </p:cNvPicPr>
          <p:nvPr>
            <p:ph sz="half" idx="4294967295"/>
          </p:nvPr>
        </p:nvPicPr>
        <p:blipFill>
          <a:blip r:embed="rId2"/>
          <a:srcRect/>
          <a:stretch>
            <a:fillRect/>
          </a:stretch>
        </p:blipFill>
        <p:spPr bwMode="auto">
          <a:xfrm>
            <a:off x="1888411" y="1908326"/>
            <a:ext cx="5476715" cy="3850974"/>
          </a:xfrm>
          <a:prstGeom prst="rect">
            <a:avLst/>
          </a:prstGeom>
          <a:noFill/>
        </p:spPr>
      </p:pic>
      <p:sp>
        <p:nvSpPr>
          <p:cNvPr id="9" name="TextBox 8"/>
          <p:cNvSpPr txBox="1"/>
          <p:nvPr/>
        </p:nvSpPr>
        <p:spPr>
          <a:xfrm>
            <a:off x="2285984" y="1357298"/>
            <a:ext cx="4203651" cy="369332"/>
          </a:xfrm>
          <a:prstGeom prst="rect">
            <a:avLst/>
          </a:prstGeom>
          <a:noFill/>
        </p:spPr>
        <p:txBody>
          <a:bodyPr wrap="none" rtlCol="0">
            <a:spAutoFit/>
          </a:bodyPr>
          <a:lstStyle/>
          <a:p>
            <a:r>
              <a:rPr lang="en-US" dirty="0" smtClean="0"/>
              <a:t>(numbers are made-up, just an illustration)</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complexity (error ≈ 10%)</a:t>
            </a:r>
            <a:endParaRPr lang="en-US" dirty="0"/>
          </a:p>
        </p:txBody>
      </p:sp>
      <p:pic>
        <p:nvPicPr>
          <p:cNvPr id="7170" name="Picture 2" descr="C:\Users\Joannes Vermorel\Documents\Lokad\slidecasts\overfitting01.png"/>
          <p:cNvPicPr>
            <a:picLocks noGrp="1" noChangeAspect="1" noChangeArrowheads="1"/>
          </p:cNvPicPr>
          <p:nvPr>
            <p:ph sz="half" idx="4294967295"/>
          </p:nvPr>
        </p:nvPicPr>
        <p:blipFill>
          <a:blip r:embed="rId2"/>
          <a:srcRect/>
          <a:stretch>
            <a:fillRect/>
          </a:stretch>
        </p:blipFill>
        <p:spPr bwMode="auto">
          <a:xfrm>
            <a:off x="1889125" y="1908827"/>
            <a:ext cx="5475288" cy="3849971"/>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 much complexity (error &lt; 1%)</a:t>
            </a:r>
            <a:endParaRPr lang="en-US" dirty="0"/>
          </a:p>
        </p:txBody>
      </p:sp>
      <p:pic>
        <p:nvPicPr>
          <p:cNvPr id="6146" name="Picture 2" descr="C:\Users\Joannes Vermorel\Documents\Lokad\slidecasts\overfitting04.png"/>
          <p:cNvPicPr>
            <a:picLocks noGrp="1" noChangeAspect="1" noChangeArrowheads="1"/>
          </p:cNvPicPr>
          <p:nvPr>
            <p:ph sz="half" idx="4294967295"/>
          </p:nvPr>
        </p:nvPicPr>
        <p:blipFill>
          <a:blip r:embed="rId2"/>
          <a:srcRect/>
          <a:stretch>
            <a:fillRect/>
          </a:stretch>
        </p:blipFill>
        <p:spPr bwMode="auto">
          <a:xfrm>
            <a:off x="1889125" y="1908827"/>
            <a:ext cx="5475288" cy="384997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models</a:t>
            </a:r>
            <a:endParaRPr lang="en-US" dirty="0"/>
          </a:p>
        </p:txBody>
      </p:sp>
      <p:pic>
        <p:nvPicPr>
          <p:cNvPr id="6146" name="Picture 2" descr="C:\Users\Joannes Vermorel\Documents\Lokad\slidecasts\overfitting04.png"/>
          <p:cNvPicPr>
            <a:picLocks noGrp="1" noChangeAspect="1" noChangeArrowheads="1"/>
          </p:cNvPicPr>
          <p:nvPr>
            <p:ph sz="half" idx="4294967295"/>
          </p:nvPr>
        </p:nvPicPr>
        <p:blipFill>
          <a:blip r:embed="rId2"/>
          <a:srcRect/>
          <a:stretch>
            <a:fillRect/>
          </a:stretch>
        </p:blipFill>
        <p:spPr bwMode="auto">
          <a:xfrm>
            <a:off x="4572000" y="2143116"/>
            <a:ext cx="3962265" cy="2786082"/>
          </a:xfrm>
          <a:prstGeom prst="rect">
            <a:avLst/>
          </a:prstGeom>
          <a:noFill/>
        </p:spPr>
      </p:pic>
      <p:pic>
        <p:nvPicPr>
          <p:cNvPr id="6" name="Picture 2" descr="C:\Users\Joannes Vermorel\Documents\Lokad\slidecasts\overfitting01.png"/>
          <p:cNvPicPr>
            <a:picLocks noGrp="1" noChangeAspect="1" noChangeArrowheads="1"/>
          </p:cNvPicPr>
          <p:nvPr>
            <p:ph sz="half" idx="4294967295"/>
          </p:nvPr>
        </p:nvPicPr>
        <p:blipFill>
          <a:blip r:embed="rId3"/>
          <a:srcRect/>
          <a:stretch>
            <a:fillRect/>
          </a:stretch>
        </p:blipFill>
        <p:spPr bwMode="auto">
          <a:xfrm>
            <a:off x="500034" y="2214554"/>
            <a:ext cx="3860668" cy="2714644"/>
          </a:xfrm>
          <a:prstGeom prst="rect">
            <a:avLst/>
          </a:prstGeom>
          <a:noFill/>
        </p:spPr>
      </p:pic>
      <p:sp>
        <p:nvSpPr>
          <p:cNvPr id="9" name="TextBox 8"/>
          <p:cNvSpPr txBox="1"/>
          <p:nvPr/>
        </p:nvSpPr>
        <p:spPr>
          <a:xfrm>
            <a:off x="1500166" y="1500174"/>
            <a:ext cx="1624804" cy="523220"/>
          </a:xfrm>
          <a:prstGeom prst="rect">
            <a:avLst/>
          </a:prstGeom>
          <a:noFill/>
        </p:spPr>
        <p:txBody>
          <a:bodyPr wrap="none" rtlCol="0">
            <a:spAutoFit/>
          </a:bodyPr>
          <a:lstStyle/>
          <a:p>
            <a:r>
              <a:rPr lang="en-US" sz="2800" dirty="0" smtClean="0"/>
              <a:t>10% error</a:t>
            </a:r>
            <a:endParaRPr lang="en-US" sz="2800" dirty="0"/>
          </a:p>
        </p:txBody>
      </p:sp>
      <p:sp>
        <p:nvSpPr>
          <p:cNvPr id="10" name="TextBox 9"/>
          <p:cNvSpPr txBox="1"/>
          <p:nvPr/>
        </p:nvSpPr>
        <p:spPr>
          <a:xfrm>
            <a:off x="5357818" y="5072074"/>
            <a:ext cx="2595839" cy="523220"/>
          </a:xfrm>
          <a:prstGeom prst="rect">
            <a:avLst/>
          </a:prstGeom>
          <a:noFill/>
        </p:spPr>
        <p:txBody>
          <a:bodyPr wrap="none" rtlCol="0">
            <a:spAutoFit/>
          </a:bodyPr>
          <a:lstStyle/>
          <a:p>
            <a:r>
              <a:rPr lang="en-US" sz="2800" dirty="0" smtClean="0"/>
              <a:t>Model “overfits”</a:t>
            </a:r>
            <a:endParaRPr lang="en-US" sz="2800" dirty="0"/>
          </a:p>
        </p:txBody>
      </p:sp>
      <p:sp>
        <p:nvSpPr>
          <p:cNvPr id="11" name="TextBox 10"/>
          <p:cNvSpPr txBox="1"/>
          <p:nvPr/>
        </p:nvSpPr>
        <p:spPr>
          <a:xfrm>
            <a:off x="1500166" y="5072074"/>
            <a:ext cx="1965603" cy="523220"/>
          </a:xfrm>
          <a:prstGeom prst="rect">
            <a:avLst/>
          </a:prstGeom>
          <a:noFill/>
        </p:spPr>
        <p:txBody>
          <a:bodyPr wrap="none" rtlCol="0">
            <a:spAutoFit/>
          </a:bodyPr>
          <a:lstStyle/>
          <a:p>
            <a:r>
              <a:rPr lang="en-US" sz="2800" dirty="0" smtClean="0"/>
              <a:t>Model “fits”</a:t>
            </a:r>
            <a:endParaRPr lang="en-US" sz="2800" dirty="0"/>
          </a:p>
        </p:txBody>
      </p:sp>
      <p:sp>
        <p:nvSpPr>
          <p:cNvPr id="13" name="TextBox 12"/>
          <p:cNvSpPr txBox="1"/>
          <p:nvPr/>
        </p:nvSpPr>
        <p:spPr>
          <a:xfrm>
            <a:off x="5715008" y="1571612"/>
            <a:ext cx="1442061" cy="523220"/>
          </a:xfrm>
          <a:prstGeom prst="rect">
            <a:avLst/>
          </a:prstGeom>
          <a:noFill/>
        </p:spPr>
        <p:txBody>
          <a:bodyPr wrap="none" rtlCol="0">
            <a:spAutoFit/>
          </a:bodyPr>
          <a:lstStyle/>
          <a:p>
            <a:r>
              <a:rPr lang="en-US" sz="2800" dirty="0" smtClean="0"/>
              <a:t>1% error</a:t>
            </a:r>
            <a:endParaRPr lang="en-US" sz="28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models</a:t>
            </a:r>
            <a:endParaRPr lang="en-US" dirty="0"/>
          </a:p>
        </p:txBody>
      </p:sp>
      <p:pic>
        <p:nvPicPr>
          <p:cNvPr id="6146" name="Picture 2" descr="C:\Users\Joannes Vermorel\Documents\Lokad\slidecasts\overfitting04.png"/>
          <p:cNvPicPr>
            <a:picLocks noGrp="1" noChangeAspect="1" noChangeArrowheads="1"/>
          </p:cNvPicPr>
          <p:nvPr>
            <p:ph sz="half" idx="4294967295"/>
          </p:nvPr>
        </p:nvPicPr>
        <p:blipFill>
          <a:blip r:embed="rId2"/>
          <a:srcRect/>
          <a:stretch>
            <a:fillRect/>
          </a:stretch>
        </p:blipFill>
        <p:spPr bwMode="auto">
          <a:xfrm>
            <a:off x="4572000" y="2143116"/>
            <a:ext cx="3962265" cy="2786082"/>
          </a:xfrm>
          <a:prstGeom prst="rect">
            <a:avLst/>
          </a:prstGeom>
          <a:noFill/>
        </p:spPr>
      </p:pic>
      <p:pic>
        <p:nvPicPr>
          <p:cNvPr id="6" name="Picture 2" descr="C:\Users\Joannes Vermorel\Documents\Lokad\slidecasts\overfitting01.png"/>
          <p:cNvPicPr>
            <a:picLocks noGrp="1" noChangeAspect="1" noChangeArrowheads="1"/>
          </p:cNvPicPr>
          <p:nvPr>
            <p:ph sz="half" idx="4294967295"/>
          </p:nvPr>
        </p:nvPicPr>
        <p:blipFill>
          <a:blip r:embed="rId3"/>
          <a:srcRect/>
          <a:stretch>
            <a:fillRect/>
          </a:stretch>
        </p:blipFill>
        <p:spPr bwMode="auto">
          <a:xfrm>
            <a:off x="500034" y="2214554"/>
            <a:ext cx="3860668" cy="2714644"/>
          </a:xfrm>
          <a:prstGeom prst="rect">
            <a:avLst/>
          </a:prstGeom>
          <a:noFill/>
        </p:spPr>
      </p:pic>
      <p:sp>
        <p:nvSpPr>
          <p:cNvPr id="9" name="TextBox 8"/>
          <p:cNvSpPr txBox="1"/>
          <p:nvPr/>
        </p:nvSpPr>
        <p:spPr>
          <a:xfrm>
            <a:off x="1071538" y="1500174"/>
            <a:ext cx="3091039" cy="523220"/>
          </a:xfrm>
          <a:prstGeom prst="rect">
            <a:avLst/>
          </a:prstGeom>
          <a:noFill/>
        </p:spPr>
        <p:txBody>
          <a:bodyPr wrap="none" rtlCol="0">
            <a:spAutoFit/>
          </a:bodyPr>
          <a:lstStyle/>
          <a:p>
            <a:r>
              <a:rPr lang="en-US" sz="2800" dirty="0" smtClean="0"/>
              <a:t>10% </a:t>
            </a:r>
            <a:r>
              <a:rPr lang="en-US" sz="2800" b="1" dirty="0" smtClean="0"/>
              <a:t>empirical</a:t>
            </a:r>
            <a:r>
              <a:rPr lang="en-US" sz="2800" dirty="0" smtClean="0"/>
              <a:t> error</a:t>
            </a:r>
            <a:endParaRPr lang="en-US" sz="2800" dirty="0"/>
          </a:p>
        </p:txBody>
      </p:sp>
      <p:sp>
        <p:nvSpPr>
          <p:cNvPr id="10" name="TextBox 9"/>
          <p:cNvSpPr txBox="1"/>
          <p:nvPr/>
        </p:nvSpPr>
        <p:spPr>
          <a:xfrm>
            <a:off x="5357818" y="5072074"/>
            <a:ext cx="2595839" cy="523220"/>
          </a:xfrm>
          <a:prstGeom prst="rect">
            <a:avLst/>
          </a:prstGeom>
          <a:noFill/>
        </p:spPr>
        <p:txBody>
          <a:bodyPr wrap="none" rtlCol="0">
            <a:spAutoFit/>
          </a:bodyPr>
          <a:lstStyle/>
          <a:p>
            <a:r>
              <a:rPr lang="en-US" sz="2800" dirty="0" smtClean="0"/>
              <a:t>Model “overfits”</a:t>
            </a:r>
            <a:endParaRPr lang="en-US" sz="2800" dirty="0"/>
          </a:p>
        </p:txBody>
      </p:sp>
      <p:sp>
        <p:nvSpPr>
          <p:cNvPr id="11" name="TextBox 10"/>
          <p:cNvSpPr txBox="1"/>
          <p:nvPr/>
        </p:nvSpPr>
        <p:spPr>
          <a:xfrm>
            <a:off x="1500166" y="5072074"/>
            <a:ext cx="1965603" cy="523220"/>
          </a:xfrm>
          <a:prstGeom prst="rect">
            <a:avLst/>
          </a:prstGeom>
          <a:noFill/>
        </p:spPr>
        <p:txBody>
          <a:bodyPr wrap="none" rtlCol="0">
            <a:spAutoFit/>
          </a:bodyPr>
          <a:lstStyle/>
          <a:p>
            <a:r>
              <a:rPr lang="en-US" sz="2800" dirty="0" smtClean="0"/>
              <a:t>Model “fits”</a:t>
            </a:r>
            <a:endParaRPr lang="en-US" sz="2800" dirty="0"/>
          </a:p>
        </p:txBody>
      </p:sp>
      <p:sp>
        <p:nvSpPr>
          <p:cNvPr id="13" name="TextBox 12"/>
          <p:cNvSpPr txBox="1"/>
          <p:nvPr/>
        </p:nvSpPr>
        <p:spPr>
          <a:xfrm>
            <a:off x="5429256" y="1571612"/>
            <a:ext cx="2908297" cy="523220"/>
          </a:xfrm>
          <a:prstGeom prst="rect">
            <a:avLst/>
          </a:prstGeom>
          <a:noFill/>
        </p:spPr>
        <p:txBody>
          <a:bodyPr wrap="none" rtlCol="0">
            <a:spAutoFit/>
          </a:bodyPr>
          <a:lstStyle/>
          <a:p>
            <a:r>
              <a:rPr lang="en-US" sz="2800" dirty="0" smtClean="0"/>
              <a:t>1% </a:t>
            </a:r>
            <a:r>
              <a:rPr lang="en-US" sz="2800" b="1" dirty="0" smtClean="0"/>
              <a:t>empirical</a:t>
            </a:r>
            <a:r>
              <a:rPr lang="en-US" sz="2800" dirty="0" smtClean="0"/>
              <a:t> error</a:t>
            </a:r>
            <a:endParaRPr lang="en-US" sz="2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0" y="0"/>
            <a:ext cx="9302750" cy="721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models</a:t>
            </a:r>
            <a:endParaRPr lang="en-US" dirty="0"/>
          </a:p>
        </p:txBody>
      </p:sp>
      <p:pic>
        <p:nvPicPr>
          <p:cNvPr id="6146" name="Picture 2" descr="C:\Users\Joannes Vermorel\Documents\Lokad\slidecasts\overfitting04.png"/>
          <p:cNvPicPr>
            <a:picLocks noGrp="1" noChangeAspect="1" noChangeArrowheads="1"/>
          </p:cNvPicPr>
          <p:nvPr>
            <p:ph sz="half" idx="4294967295"/>
          </p:nvPr>
        </p:nvPicPr>
        <p:blipFill>
          <a:blip r:embed="rId2"/>
          <a:srcRect/>
          <a:stretch>
            <a:fillRect/>
          </a:stretch>
        </p:blipFill>
        <p:spPr bwMode="auto">
          <a:xfrm>
            <a:off x="4572000" y="2143116"/>
            <a:ext cx="3962265" cy="2786082"/>
          </a:xfrm>
          <a:prstGeom prst="rect">
            <a:avLst/>
          </a:prstGeom>
          <a:noFill/>
        </p:spPr>
      </p:pic>
      <p:pic>
        <p:nvPicPr>
          <p:cNvPr id="6" name="Picture 2" descr="C:\Users\Joannes Vermorel\Documents\Lokad\slidecasts\overfitting01.png"/>
          <p:cNvPicPr>
            <a:picLocks noGrp="1" noChangeAspect="1" noChangeArrowheads="1"/>
          </p:cNvPicPr>
          <p:nvPr>
            <p:ph sz="half" idx="4294967295"/>
          </p:nvPr>
        </p:nvPicPr>
        <p:blipFill>
          <a:blip r:embed="rId3"/>
          <a:srcRect/>
          <a:stretch>
            <a:fillRect/>
          </a:stretch>
        </p:blipFill>
        <p:spPr bwMode="auto">
          <a:xfrm>
            <a:off x="500034" y="2214554"/>
            <a:ext cx="3860668" cy="2714644"/>
          </a:xfrm>
          <a:prstGeom prst="rect">
            <a:avLst/>
          </a:prstGeom>
          <a:noFill/>
        </p:spPr>
      </p:pic>
      <p:sp>
        <p:nvSpPr>
          <p:cNvPr id="9" name="TextBox 8"/>
          <p:cNvSpPr txBox="1"/>
          <p:nvPr/>
        </p:nvSpPr>
        <p:spPr>
          <a:xfrm>
            <a:off x="1500166" y="1500174"/>
            <a:ext cx="2084032" cy="523220"/>
          </a:xfrm>
          <a:prstGeom prst="rect">
            <a:avLst/>
          </a:prstGeom>
          <a:noFill/>
        </p:spPr>
        <p:txBody>
          <a:bodyPr wrap="none" rtlCol="0">
            <a:spAutoFit/>
          </a:bodyPr>
          <a:lstStyle/>
          <a:p>
            <a:r>
              <a:rPr lang="en-US" sz="2800" b="1" dirty="0" smtClean="0"/>
              <a:t>real </a:t>
            </a:r>
            <a:r>
              <a:rPr lang="en-US" sz="2800" dirty="0" smtClean="0"/>
              <a:t>error = ?</a:t>
            </a:r>
            <a:endParaRPr lang="en-US" sz="2800" dirty="0"/>
          </a:p>
        </p:txBody>
      </p:sp>
      <p:sp>
        <p:nvSpPr>
          <p:cNvPr id="13" name="TextBox 12"/>
          <p:cNvSpPr txBox="1"/>
          <p:nvPr/>
        </p:nvSpPr>
        <p:spPr>
          <a:xfrm>
            <a:off x="5643570" y="1571612"/>
            <a:ext cx="2084032" cy="523220"/>
          </a:xfrm>
          <a:prstGeom prst="rect">
            <a:avLst/>
          </a:prstGeom>
          <a:noFill/>
        </p:spPr>
        <p:txBody>
          <a:bodyPr wrap="none" rtlCol="0">
            <a:spAutoFit/>
          </a:bodyPr>
          <a:lstStyle/>
          <a:p>
            <a:r>
              <a:rPr lang="en-US" sz="2800" b="1" dirty="0"/>
              <a:t>r</a:t>
            </a:r>
            <a:r>
              <a:rPr lang="en-US" sz="2800" b="1" dirty="0" smtClean="0"/>
              <a:t>eal</a:t>
            </a:r>
            <a:r>
              <a:rPr lang="en-US" sz="2800" dirty="0" smtClean="0"/>
              <a:t> error = ?</a:t>
            </a:r>
            <a:endParaRPr lang="en-US" sz="2800" dirty="0"/>
          </a:p>
        </p:txBody>
      </p:sp>
      <p:sp>
        <p:nvSpPr>
          <p:cNvPr id="12" name="TextBox 11"/>
          <p:cNvSpPr txBox="1"/>
          <p:nvPr/>
        </p:nvSpPr>
        <p:spPr>
          <a:xfrm>
            <a:off x="5357818" y="5072074"/>
            <a:ext cx="2595839" cy="523220"/>
          </a:xfrm>
          <a:prstGeom prst="rect">
            <a:avLst/>
          </a:prstGeom>
          <a:noFill/>
        </p:spPr>
        <p:txBody>
          <a:bodyPr wrap="none" rtlCol="0">
            <a:spAutoFit/>
          </a:bodyPr>
          <a:lstStyle/>
          <a:p>
            <a:r>
              <a:rPr lang="en-US" sz="2800" dirty="0" smtClean="0"/>
              <a:t>Model “overfits”</a:t>
            </a:r>
            <a:endParaRPr lang="en-US" sz="2800" dirty="0"/>
          </a:p>
        </p:txBody>
      </p:sp>
      <p:sp>
        <p:nvSpPr>
          <p:cNvPr id="14" name="TextBox 13"/>
          <p:cNvSpPr txBox="1"/>
          <p:nvPr/>
        </p:nvSpPr>
        <p:spPr>
          <a:xfrm>
            <a:off x="1500166" y="5072074"/>
            <a:ext cx="1965603" cy="523220"/>
          </a:xfrm>
          <a:prstGeom prst="rect">
            <a:avLst/>
          </a:prstGeom>
          <a:noFill/>
        </p:spPr>
        <p:txBody>
          <a:bodyPr wrap="none" rtlCol="0">
            <a:spAutoFit/>
          </a:bodyPr>
          <a:lstStyle/>
          <a:p>
            <a:r>
              <a:rPr lang="en-US" sz="2800" dirty="0" smtClean="0"/>
              <a:t>Model “fits”</a:t>
            </a:r>
            <a:endParaRPr lang="en-US" sz="2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 school: bias vs. variance</a:t>
            </a:r>
            <a:endParaRPr lang="en-US" dirty="0"/>
          </a:p>
        </p:txBody>
      </p:sp>
      <p:pic>
        <p:nvPicPr>
          <p:cNvPr id="11" name="Picture 2" descr="C:\Users\Joannes Vermorel\Documents\Lokad\slidecasts\overfitting04.png"/>
          <p:cNvPicPr>
            <a:picLocks noGrp="1" noChangeAspect="1" noChangeArrowheads="1"/>
          </p:cNvPicPr>
          <p:nvPr>
            <p:ph sz="half" idx="4294967295"/>
          </p:nvPr>
        </p:nvPicPr>
        <p:blipFill>
          <a:blip r:embed="rId2"/>
          <a:srcRect/>
          <a:stretch>
            <a:fillRect/>
          </a:stretch>
        </p:blipFill>
        <p:spPr bwMode="auto">
          <a:xfrm>
            <a:off x="6072198" y="2069323"/>
            <a:ext cx="2778310" cy="1953580"/>
          </a:xfrm>
          <a:prstGeom prst="rect">
            <a:avLst/>
          </a:prstGeom>
          <a:noFill/>
        </p:spPr>
      </p:pic>
      <p:pic>
        <p:nvPicPr>
          <p:cNvPr id="12" name="Picture 2" descr="C:\Users\Joannes Vermorel\Documents\Lokad\slidecasts\overfitting01.png"/>
          <p:cNvPicPr>
            <a:picLocks noGrp="1" noChangeAspect="1" noChangeArrowheads="1"/>
          </p:cNvPicPr>
          <p:nvPr>
            <p:ph sz="half" idx="4294967295"/>
          </p:nvPr>
        </p:nvPicPr>
        <p:blipFill>
          <a:blip r:embed="rId3"/>
          <a:srcRect/>
          <a:stretch>
            <a:fillRect/>
          </a:stretch>
        </p:blipFill>
        <p:spPr bwMode="auto">
          <a:xfrm>
            <a:off x="3143241" y="2073048"/>
            <a:ext cx="2707070" cy="1903487"/>
          </a:xfrm>
          <a:prstGeom prst="rect">
            <a:avLst/>
          </a:prstGeom>
          <a:noFill/>
        </p:spPr>
      </p:pic>
      <p:pic>
        <p:nvPicPr>
          <p:cNvPr id="13" name="Picture 2" descr="C:\Users\Joannes Vermorel\Documents\Lokad\slidecasts\overfitting03.png"/>
          <p:cNvPicPr>
            <a:picLocks noGrp="1" noChangeAspect="1" noChangeArrowheads="1"/>
          </p:cNvPicPr>
          <p:nvPr>
            <p:ph sz="half" idx="4294967295"/>
          </p:nvPr>
        </p:nvPicPr>
        <p:blipFill>
          <a:blip r:embed="rId4"/>
          <a:srcRect/>
          <a:stretch>
            <a:fillRect/>
          </a:stretch>
        </p:blipFill>
        <p:spPr bwMode="auto">
          <a:xfrm>
            <a:off x="142844" y="2071678"/>
            <a:ext cx="2733271" cy="1921911"/>
          </a:xfrm>
          <a:prstGeom prst="rect">
            <a:avLst/>
          </a:prstGeom>
          <a:noFill/>
        </p:spPr>
      </p:pic>
      <p:sp>
        <p:nvSpPr>
          <p:cNvPr id="14" name="TextBox 13"/>
          <p:cNvSpPr txBox="1"/>
          <p:nvPr/>
        </p:nvSpPr>
        <p:spPr>
          <a:xfrm>
            <a:off x="571472" y="4071942"/>
            <a:ext cx="2018245" cy="954107"/>
          </a:xfrm>
          <a:prstGeom prst="rect">
            <a:avLst/>
          </a:prstGeom>
          <a:noFill/>
        </p:spPr>
        <p:txBody>
          <a:bodyPr wrap="none" rtlCol="0">
            <a:spAutoFit/>
          </a:bodyPr>
          <a:lstStyle/>
          <a:p>
            <a:pPr algn="ctr"/>
            <a:r>
              <a:rPr lang="en-US" sz="2800" dirty="0"/>
              <a:t>h</a:t>
            </a:r>
            <a:r>
              <a:rPr lang="en-US" sz="2800" dirty="0" smtClean="0"/>
              <a:t>igh bias</a:t>
            </a:r>
            <a:br>
              <a:rPr lang="en-US" sz="2800" dirty="0" smtClean="0"/>
            </a:br>
            <a:r>
              <a:rPr lang="en-US" sz="2800" dirty="0" smtClean="0"/>
              <a:t>low variance</a:t>
            </a:r>
            <a:endParaRPr lang="en-US" sz="2800" dirty="0"/>
          </a:p>
        </p:txBody>
      </p:sp>
      <p:sp>
        <p:nvSpPr>
          <p:cNvPr id="15" name="TextBox 14"/>
          <p:cNvSpPr txBox="1"/>
          <p:nvPr/>
        </p:nvSpPr>
        <p:spPr>
          <a:xfrm>
            <a:off x="3000364" y="4071942"/>
            <a:ext cx="2704137" cy="954107"/>
          </a:xfrm>
          <a:prstGeom prst="rect">
            <a:avLst/>
          </a:prstGeom>
          <a:noFill/>
        </p:spPr>
        <p:txBody>
          <a:bodyPr wrap="none" rtlCol="0">
            <a:spAutoFit/>
          </a:bodyPr>
          <a:lstStyle/>
          <a:p>
            <a:pPr algn="ctr"/>
            <a:r>
              <a:rPr lang="en-US" sz="2800" dirty="0" smtClean="0"/>
              <a:t>medium bias</a:t>
            </a:r>
            <a:br>
              <a:rPr lang="en-US" sz="2800" dirty="0" smtClean="0"/>
            </a:br>
            <a:r>
              <a:rPr lang="en-US" sz="2800" dirty="0" smtClean="0"/>
              <a:t>medium variance</a:t>
            </a:r>
            <a:endParaRPr lang="en-US" sz="2800" dirty="0"/>
          </a:p>
        </p:txBody>
      </p:sp>
      <p:sp>
        <p:nvSpPr>
          <p:cNvPr id="16" name="TextBox 15"/>
          <p:cNvSpPr txBox="1"/>
          <p:nvPr/>
        </p:nvSpPr>
        <p:spPr>
          <a:xfrm>
            <a:off x="6500826" y="4071942"/>
            <a:ext cx="2120645" cy="954107"/>
          </a:xfrm>
          <a:prstGeom prst="rect">
            <a:avLst/>
          </a:prstGeom>
          <a:noFill/>
        </p:spPr>
        <p:txBody>
          <a:bodyPr wrap="none" rtlCol="0">
            <a:spAutoFit/>
          </a:bodyPr>
          <a:lstStyle/>
          <a:p>
            <a:pPr algn="ctr"/>
            <a:r>
              <a:rPr lang="en-US" sz="2800" dirty="0" smtClean="0"/>
              <a:t>low bias</a:t>
            </a:r>
            <a:br>
              <a:rPr lang="en-US" sz="2800" dirty="0" smtClean="0"/>
            </a:br>
            <a:r>
              <a:rPr lang="en-US" sz="2800" dirty="0" smtClean="0"/>
              <a:t>high variance</a:t>
            </a:r>
            <a:endParaRPr lang="en-US" sz="28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Bias-Variance Trade-off</a:t>
            </a:r>
            <a:endParaRPr lang="en-IN" dirty="0"/>
          </a:p>
        </p:txBody>
      </p:sp>
      <p:sp>
        <p:nvSpPr>
          <p:cNvPr id="3" name="Content Placeholder 2"/>
          <p:cNvSpPr>
            <a:spLocks noGrp="1"/>
          </p:cNvSpPr>
          <p:nvPr>
            <p:ph idx="1"/>
          </p:nvPr>
        </p:nvSpPr>
        <p:spPr/>
        <p:txBody>
          <a:bodyPr>
            <a:normAutofit fontScale="62500" lnSpcReduction="20000"/>
          </a:bodyPr>
          <a:lstStyle/>
          <a:p>
            <a:endParaRPr lang="en-IN" sz="1000" dirty="0" smtClean="0"/>
          </a:p>
          <a:p>
            <a:endParaRPr lang="en-IN" sz="1000" dirty="0" smtClean="0"/>
          </a:p>
          <a:p>
            <a:r>
              <a:rPr lang="en-IN" sz="6200" dirty="0" smtClean="0">
                <a:solidFill>
                  <a:srgbClr val="00B0F0"/>
                </a:solidFill>
                <a:latin typeface="Times New Roman" pitchFamily="18" charset="0"/>
                <a:cs typeface="Times New Roman" pitchFamily="18" charset="0"/>
              </a:rPr>
              <a:t>Low Bias and Low variance</a:t>
            </a:r>
            <a:r>
              <a:rPr lang="en-IN" sz="6200" dirty="0" smtClean="0">
                <a:latin typeface="Times New Roman" pitchFamily="18" charset="0"/>
                <a:cs typeface="Times New Roman" pitchFamily="18" charset="0"/>
              </a:rPr>
              <a:t>.</a:t>
            </a:r>
          </a:p>
          <a:p>
            <a:r>
              <a:rPr lang="en-IN" sz="6200" dirty="0" smtClean="0">
                <a:latin typeface="Times New Roman" pitchFamily="18" charset="0"/>
                <a:cs typeface="Times New Roman" pitchFamily="18" charset="0"/>
              </a:rPr>
              <a:t>Models that exhibit small variance and high bias </a:t>
            </a:r>
            <a:r>
              <a:rPr lang="en-IN" sz="6200" i="1" dirty="0" err="1" smtClean="0">
                <a:solidFill>
                  <a:srgbClr val="00B0F0"/>
                </a:solidFill>
                <a:latin typeface="Times New Roman" pitchFamily="18" charset="0"/>
                <a:cs typeface="Times New Roman" pitchFamily="18" charset="0"/>
              </a:rPr>
              <a:t>underfit</a:t>
            </a:r>
            <a:r>
              <a:rPr lang="en-IN" sz="6200" dirty="0" smtClean="0">
                <a:solidFill>
                  <a:srgbClr val="00B0F0"/>
                </a:solidFill>
                <a:latin typeface="Times New Roman" pitchFamily="18" charset="0"/>
                <a:cs typeface="Times New Roman" pitchFamily="18" charset="0"/>
              </a:rPr>
              <a:t> </a:t>
            </a:r>
            <a:r>
              <a:rPr lang="en-IN" sz="6200" dirty="0" smtClean="0">
                <a:latin typeface="Times New Roman" pitchFamily="18" charset="0"/>
                <a:cs typeface="Times New Roman" pitchFamily="18" charset="0"/>
              </a:rPr>
              <a:t>the truth target.  </a:t>
            </a:r>
          </a:p>
          <a:p>
            <a:r>
              <a:rPr lang="en-IN" sz="6200" dirty="0" smtClean="0">
                <a:latin typeface="Times New Roman" pitchFamily="18" charset="0"/>
                <a:cs typeface="Times New Roman" pitchFamily="18" charset="0"/>
              </a:rPr>
              <a:t>Models that exhibit high variance and low bias</a:t>
            </a:r>
            <a:r>
              <a:rPr lang="en-IN" sz="6200" dirty="0" smtClean="0">
                <a:solidFill>
                  <a:srgbClr val="00B0F0"/>
                </a:solidFill>
                <a:latin typeface="Times New Roman" pitchFamily="18" charset="0"/>
                <a:cs typeface="Times New Roman" pitchFamily="18" charset="0"/>
              </a:rPr>
              <a:t> </a:t>
            </a:r>
            <a:r>
              <a:rPr lang="en-IN" sz="6200" i="1" dirty="0" err="1" smtClean="0">
                <a:solidFill>
                  <a:srgbClr val="00B0F0"/>
                </a:solidFill>
                <a:latin typeface="Times New Roman" pitchFamily="18" charset="0"/>
                <a:cs typeface="Times New Roman" pitchFamily="18" charset="0"/>
              </a:rPr>
              <a:t>overfit</a:t>
            </a:r>
            <a:r>
              <a:rPr lang="en-IN" sz="6200" dirty="0" smtClean="0">
                <a:solidFill>
                  <a:srgbClr val="00B0F0"/>
                </a:solidFill>
                <a:latin typeface="Times New Roman" pitchFamily="18" charset="0"/>
                <a:cs typeface="Times New Roman" pitchFamily="18" charset="0"/>
              </a:rPr>
              <a:t> </a:t>
            </a:r>
            <a:r>
              <a:rPr lang="en-IN" sz="6200" dirty="0" smtClean="0">
                <a:latin typeface="Times New Roman" pitchFamily="18" charset="0"/>
                <a:cs typeface="Times New Roman" pitchFamily="18" charset="0"/>
              </a:rPr>
              <a:t>the truth target</a:t>
            </a:r>
          </a:p>
          <a:p>
            <a:r>
              <a:rPr lang="en-IN" sz="6200" dirty="0" smtClean="0">
                <a:latin typeface="Times New Roman" pitchFamily="18" charset="0"/>
                <a:cs typeface="Times New Roman" pitchFamily="18" charset="0"/>
              </a:rPr>
              <a:t>Thanks to </a:t>
            </a:r>
            <a:r>
              <a:rPr lang="en-IN" sz="6200" dirty="0" err="1" smtClean="0">
                <a:latin typeface="Times New Roman" pitchFamily="18" charset="0"/>
                <a:cs typeface="Times New Roman" pitchFamily="18" charset="0"/>
              </a:rPr>
              <a:t>vapnik</a:t>
            </a:r>
            <a:r>
              <a:rPr lang="en-IN" sz="6200" dirty="0" smtClean="0">
                <a:latin typeface="Times New Roman" pitchFamily="18" charset="0"/>
                <a:cs typeface="Times New Roman" pitchFamily="18" charset="0"/>
              </a:rPr>
              <a:t>.</a:t>
            </a:r>
          </a:p>
          <a:p>
            <a:r>
              <a:rPr lang="en-IN" sz="4300" dirty="0" smtClean="0">
                <a:solidFill>
                  <a:srgbClr val="FF0000"/>
                </a:solidFill>
                <a:latin typeface="Times New Roman" pitchFamily="18" charset="0"/>
                <a:cs typeface="Times New Roman" pitchFamily="18" charset="0"/>
              </a:rPr>
              <a:t>http://insidebigdata.com/2014/10/22/ask-data-scientist-bias-vs-variance-tradeoff/</a:t>
            </a:r>
          </a:p>
          <a:p>
            <a:endParaRPr lang="en-IN" sz="6200" dirty="0" smtClean="0">
              <a:latin typeface="Times New Roman" pitchFamily="18" charset="0"/>
              <a:cs typeface="Times New Roman" pitchFamily="18" charset="0"/>
            </a:endParaRPr>
          </a:p>
          <a:p>
            <a:endParaRPr lang="en-IN" sz="6200" dirty="0" smtClean="0">
              <a:latin typeface="Times New Roman" pitchFamily="18" charset="0"/>
              <a:cs typeface="Times New Roman" pitchFamily="18" charset="0"/>
            </a:endParaRPr>
          </a:p>
          <a:p>
            <a:endParaRPr lang="en-IN" sz="6200" dirty="0" smtClean="0">
              <a:latin typeface="Times New Roman" pitchFamily="18" charset="0"/>
              <a:cs typeface="Times New Roman" pitchFamily="18" charset="0"/>
            </a:endParaRPr>
          </a:p>
          <a:p>
            <a:endParaRPr lang="en-IN" sz="6200" dirty="0" smtClean="0">
              <a:latin typeface="Times New Roman" pitchFamily="18" charset="0"/>
              <a:cs typeface="Times New Roman" pitchFamily="18" charset="0"/>
            </a:endParaRPr>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a:p>
            <a:endParaRPr lang="en-IN" sz="620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Bias/Variance</a:t>
            </a:r>
            <a:endParaRPr lang="en-IN" dirty="0"/>
          </a:p>
        </p:txBody>
      </p:sp>
      <p:pic>
        <p:nvPicPr>
          <p:cNvPr id="4" name="Content Placeholder 3" descr="bias-variance.png"/>
          <p:cNvPicPr>
            <a:picLocks noGrp="1" noChangeAspect="1"/>
          </p:cNvPicPr>
          <p:nvPr>
            <p:ph idx="1"/>
          </p:nvPr>
        </p:nvPicPr>
        <p:blipFill>
          <a:blip r:embed="rId2"/>
          <a:stretch>
            <a:fillRect/>
          </a:stretch>
        </p:blipFill>
        <p:spPr>
          <a:xfrm>
            <a:off x="2000232" y="1643050"/>
            <a:ext cx="4929222" cy="4472203"/>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Bias-Variance Trade-off</a:t>
            </a:r>
            <a:endParaRPr lang="en-IN" dirty="0"/>
          </a:p>
        </p:txBody>
      </p:sp>
      <p:pic>
        <p:nvPicPr>
          <p:cNvPr id="4" name="Picture 2" descr="http://i2.wp.com/www.analyticsvidhya.com/wp-content/uploads/2015/07/model_complexity.png"/>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487930" y="1447800"/>
            <a:ext cx="4168140" cy="2468880"/>
          </a:xfrm>
          <a:prstGeom prst="rect">
            <a:avLst/>
          </a:prstGeom>
          <a:noFill/>
          <a:extLst>
            <a:ext uri="{909E8E84-426E-40DD-AFC4-6F175D3DCCD1}">
              <a14:hiddenFill xmlns="" xmlns:a14="http://schemas.microsoft.com/office/drawing/2010/main">
                <a:solidFill>
                  <a:srgbClr val="FFFFFF"/>
                </a:solidFill>
              </a14:hiddenFill>
            </a:ext>
          </a:extLst>
        </p:spPr>
      </p:pic>
      <p:sp>
        <p:nvSpPr>
          <p:cNvPr id="5" name="Rectangle 4"/>
          <p:cNvSpPr/>
          <p:nvPr/>
        </p:nvSpPr>
        <p:spPr>
          <a:xfrm>
            <a:off x="838200" y="4038600"/>
            <a:ext cx="7924800" cy="1477328"/>
          </a:xfrm>
          <a:prstGeom prst="rect">
            <a:avLst/>
          </a:prstGeom>
        </p:spPr>
        <p:txBody>
          <a:bodyPr wrap="square">
            <a:spAutoFit/>
          </a:bodyPr>
          <a:lstStyle/>
          <a:p>
            <a:r>
              <a:rPr lang="en-IN" dirty="0" smtClean="0"/>
              <a:t>We see that as the model complexity increases, the variance slowly increases and the squared bias decreases. This points to the trade off between bias and variance due to model complexity, i.e. models that are too complex tend to have high variance and low bias, while models that are too simple will tend to have high bias and low variance. The best model will have both low bias and low variance.</a:t>
            </a:r>
            <a:endParaRPr lang="en-IN"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Best Model</a:t>
            </a:r>
            <a:endParaRPr lang="en-IN" dirty="0"/>
          </a:p>
        </p:txBody>
      </p:sp>
      <p:pic>
        <p:nvPicPr>
          <p:cNvPr id="4" name="Content Placeholder 3" descr="bias-variance-train-test-error.png"/>
          <p:cNvPicPr>
            <a:picLocks noGrp="1" noChangeAspect="1"/>
          </p:cNvPicPr>
          <p:nvPr>
            <p:ph idx="1"/>
          </p:nvPr>
        </p:nvPicPr>
        <p:blipFill>
          <a:blip r:embed="rId2"/>
          <a:stretch>
            <a:fillRect/>
          </a:stretch>
        </p:blipFill>
        <p:spPr>
          <a:xfrm>
            <a:off x="2323905" y="1615086"/>
            <a:ext cx="4496190" cy="4496190"/>
          </a:xfrm>
        </p:spPr>
      </p:pic>
      <p:sp>
        <p:nvSpPr>
          <p:cNvPr id="5" name="Rectangle 4"/>
          <p:cNvSpPr/>
          <p:nvPr/>
        </p:nvSpPr>
        <p:spPr>
          <a:xfrm>
            <a:off x="4417150" y="1752600"/>
            <a:ext cx="1873654" cy="369332"/>
          </a:xfrm>
          <a:prstGeom prst="rect">
            <a:avLst/>
          </a:prstGeom>
        </p:spPr>
        <p:txBody>
          <a:bodyPr wrap="none">
            <a:spAutoFit/>
          </a:bodyPr>
          <a:lstStyle/>
          <a:p>
            <a:r>
              <a:rPr lang="en-IN" dirty="0" smtClean="0">
                <a:solidFill>
                  <a:srgbClr val="00B050"/>
                </a:solidFill>
              </a:rPr>
              <a:t>Parameter tuning </a:t>
            </a:r>
            <a:endParaRPr lang="en-IN" dirty="0">
              <a:solidFill>
                <a:srgbClr val="00B05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In Model Building</a:t>
            </a:r>
            <a:endParaRPr lang="en-IN" dirty="0"/>
          </a:p>
        </p:txBody>
      </p:sp>
      <p:sp>
        <p:nvSpPr>
          <p:cNvPr id="3" name="Content Placeholder 2"/>
          <p:cNvSpPr>
            <a:spLocks noGrp="1"/>
          </p:cNvSpPr>
          <p:nvPr>
            <p:ph idx="1"/>
          </p:nvPr>
        </p:nvSpPr>
        <p:spPr/>
        <p:txBody>
          <a:bodyPr>
            <a:normAutofit fontScale="77500" lnSpcReduction="20000"/>
          </a:bodyPr>
          <a:lstStyle/>
          <a:p>
            <a:pPr>
              <a:buFont typeface="Wingdings" pitchFamily="2" charset="2"/>
              <a:buChar char="Ø"/>
            </a:pPr>
            <a:r>
              <a:rPr lang="en-IN" dirty="0" smtClean="0"/>
              <a:t> Understanding Problem. (</a:t>
            </a:r>
            <a:r>
              <a:rPr lang="en-IN" dirty="0" smtClean="0">
                <a:solidFill>
                  <a:srgbClr val="00B0F0"/>
                </a:solidFill>
              </a:rPr>
              <a:t>Classification</a:t>
            </a:r>
            <a:r>
              <a:rPr lang="en-IN" dirty="0" smtClean="0"/>
              <a:t>/ Estimation/ </a:t>
            </a:r>
            <a:r>
              <a:rPr lang="en-IN" dirty="0" smtClean="0"/>
              <a:t>Clustering/Ranking/Dimension Reductions)</a:t>
            </a:r>
            <a:endParaRPr lang="en-IN" dirty="0" smtClean="0"/>
          </a:p>
          <a:p>
            <a:pPr>
              <a:buFont typeface="Wingdings" pitchFamily="2" charset="2"/>
              <a:buChar char="Ø"/>
            </a:pPr>
            <a:r>
              <a:rPr lang="en-IN" dirty="0" smtClean="0"/>
              <a:t>Knowing your data ( Dependent, Independent variables, (Response/</a:t>
            </a:r>
            <a:r>
              <a:rPr lang="en-IN" dirty="0" err="1" smtClean="0"/>
              <a:t>Perdictor’s</a:t>
            </a:r>
            <a:r>
              <a:rPr lang="en-IN" dirty="0" smtClean="0"/>
              <a:t>), Structure- Numeric ,Categorical(Levels), etc</a:t>
            </a:r>
          </a:p>
          <a:p>
            <a:pPr>
              <a:buFont typeface="Wingdings" pitchFamily="2" charset="2"/>
              <a:buChar char="Ø"/>
            </a:pPr>
            <a:r>
              <a:rPr lang="en-IN" dirty="0" smtClean="0"/>
              <a:t>Setting List of Hypothesis ( How things are related or associated ) </a:t>
            </a:r>
          </a:p>
          <a:p>
            <a:pPr>
              <a:buFont typeface="Wingdings" pitchFamily="2" charset="2"/>
              <a:buChar char="Ø"/>
            </a:pPr>
            <a:r>
              <a:rPr lang="en-IN" dirty="0" smtClean="0"/>
              <a:t>Split in Train and Test (50-50% For this Problem70-30 is good)</a:t>
            </a:r>
          </a:p>
          <a:p>
            <a:pPr>
              <a:buFont typeface="Wingdings" pitchFamily="2" charset="2"/>
              <a:buChar char="Ø"/>
            </a:pPr>
            <a:r>
              <a:rPr lang="en-IN" dirty="0" smtClean="0"/>
              <a:t> Exploratory Analysis ( Summary(Min, Max, </a:t>
            </a:r>
            <a:r>
              <a:rPr lang="en-IN" dirty="0" err="1" smtClean="0"/>
              <a:t>Avg</a:t>
            </a:r>
            <a:r>
              <a:rPr lang="en-IN" dirty="0" smtClean="0"/>
              <a:t>, </a:t>
            </a:r>
            <a:r>
              <a:rPr lang="en-IN" dirty="0" err="1" smtClean="0"/>
              <a:t>Sd</a:t>
            </a:r>
            <a:r>
              <a:rPr lang="en-IN" dirty="0" smtClean="0"/>
              <a:t>, Quantiles,Missing Values),Outliers, Tables, Proportions, Association, Correlations, Plots(Bar chart, Box Plot, Mosaic Plots, Scatter Matrix Plots.</a:t>
            </a:r>
            <a:endParaRPr lang="en-IN"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Steps in Model Building</a:t>
            </a:r>
            <a:endParaRPr lang="en-IN" dirty="0"/>
          </a:p>
        </p:txBody>
      </p:sp>
      <p:sp>
        <p:nvSpPr>
          <p:cNvPr id="3" name="Content Placeholder 2"/>
          <p:cNvSpPr>
            <a:spLocks noGrp="1"/>
          </p:cNvSpPr>
          <p:nvPr>
            <p:ph idx="1"/>
          </p:nvPr>
        </p:nvSpPr>
        <p:spPr/>
        <p:txBody>
          <a:bodyPr>
            <a:normAutofit fontScale="85000" lnSpcReduction="20000"/>
          </a:bodyPr>
          <a:lstStyle/>
          <a:p>
            <a:pPr>
              <a:buFont typeface="Wingdings" pitchFamily="2" charset="2"/>
              <a:buChar char="Ø"/>
            </a:pPr>
            <a:r>
              <a:rPr lang="en-IN" dirty="0" smtClean="0"/>
              <a:t> Missing Value Treatment(</a:t>
            </a:r>
            <a:r>
              <a:rPr lang="en-IN" dirty="0" err="1" smtClean="0"/>
              <a:t>mlr</a:t>
            </a:r>
            <a:r>
              <a:rPr lang="en-IN" dirty="0" smtClean="0"/>
              <a:t>:- Imputation)</a:t>
            </a:r>
          </a:p>
          <a:p>
            <a:pPr>
              <a:buFont typeface="Wingdings" pitchFamily="2" charset="2"/>
              <a:buChar char="Ø"/>
            </a:pPr>
            <a:r>
              <a:rPr lang="en-IN" dirty="0" smtClean="0"/>
              <a:t>Feature Selection( Relevant Features, </a:t>
            </a:r>
            <a:r>
              <a:rPr lang="en-IN" dirty="0" err="1" smtClean="0"/>
              <a:t>Boruta</a:t>
            </a:r>
            <a:r>
              <a:rPr lang="en-IN" dirty="0" smtClean="0"/>
              <a:t>)</a:t>
            </a:r>
          </a:p>
          <a:p>
            <a:pPr>
              <a:buFont typeface="Wingdings" pitchFamily="2" charset="2"/>
              <a:buChar char="Ø"/>
            </a:pPr>
            <a:r>
              <a:rPr lang="en-IN" dirty="0" smtClean="0"/>
              <a:t>Building Model ( Logistic Regression, Decision Tress, Random Forest, Naïve </a:t>
            </a:r>
            <a:r>
              <a:rPr lang="en-IN" dirty="0" err="1" smtClean="0"/>
              <a:t>Baye’s</a:t>
            </a:r>
            <a:r>
              <a:rPr lang="en-IN" dirty="0" smtClean="0"/>
              <a:t>, SVM(Linear/Radial))</a:t>
            </a:r>
          </a:p>
          <a:p>
            <a:pPr>
              <a:buFont typeface="Wingdings" pitchFamily="2" charset="2"/>
              <a:buChar char="Ø"/>
            </a:pPr>
            <a:r>
              <a:rPr lang="en-IN" dirty="0" smtClean="0"/>
              <a:t>Logistic Regression </a:t>
            </a:r>
            <a:r>
              <a:rPr lang="en-IN" dirty="0" smtClean="0">
                <a:solidFill>
                  <a:srgbClr val="00B0F0"/>
                </a:solidFill>
              </a:rPr>
              <a:t>Parametric </a:t>
            </a:r>
            <a:r>
              <a:rPr lang="en-IN" dirty="0" smtClean="0"/>
              <a:t>and rest Models are </a:t>
            </a:r>
            <a:r>
              <a:rPr lang="en-IN" dirty="0" smtClean="0">
                <a:solidFill>
                  <a:srgbClr val="00B0F0"/>
                </a:solidFill>
              </a:rPr>
              <a:t>Non Parametric</a:t>
            </a:r>
          </a:p>
          <a:p>
            <a:pPr>
              <a:buFont typeface="Wingdings" pitchFamily="2" charset="2"/>
              <a:buChar char="Ø"/>
            </a:pPr>
            <a:r>
              <a:rPr lang="en-IN" dirty="0" smtClean="0"/>
              <a:t>Testing Performance( Confusion Matrix, ROC and Area Under ROC)(Training/Testing)</a:t>
            </a:r>
          </a:p>
          <a:p>
            <a:pPr>
              <a:buFont typeface="Wingdings" pitchFamily="2" charset="2"/>
              <a:buChar char="Ø"/>
            </a:pPr>
            <a:r>
              <a:rPr lang="en-IN" dirty="0" smtClean="0"/>
              <a:t>Improving Performance( Pruning, Cross-validation, Removing Variables)</a:t>
            </a:r>
          </a:p>
          <a:p>
            <a:pPr>
              <a:buFont typeface="Wingdings" pitchFamily="2" charset="2"/>
              <a:buChar char="Ø"/>
            </a:pPr>
            <a:r>
              <a:rPr lang="en-IN" dirty="0" smtClean="0"/>
              <a:t>Presenting results </a:t>
            </a:r>
          </a:p>
          <a:p>
            <a:pPr>
              <a:buFont typeface="Wingdings" pitchFamily="2" charset="2"/>
              <a:buChar char="Ø"/>
            </a:pPr>
            <a:endParaRPr lang="en-IN" dirty="0" smtClean="0"/>
          </a:p>
          <a:p>
            <a:pPr>
              <a:buFont typeface="Wingdings" pitchFamily="2" charset="2"/>
              <a:buChar char="Ø"/>
            </a:pPr>
            <a:endParaRPr lang="en-IN" dirty="0" smtClean="0"/>
          </a:p>
          <a:p>
            <a:pPr>
              <a:buFont typeface="Wingdings" pitchFamily="2" charset="2"/>
              <a:buChar char="Ø"/>
            </a:pPr>
            <a:endParaRPr lang="en-IN"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What I Used and Why!!!</a:t>
            </a:r>
            <a:endParaRPr lang="en-IN" dirty="0"/>
          </a:p>
        </p:txBody>
      </p:sp>
      <p:pic>
        <p:nvPicPr>
          <p:cNvPr id="4" name="Content Placeholder 3" descr="R-Programming.png"/>
          <p:cNvPicPr>
            <a:picLocks noGrp="1" noChangeAspect="1"/>
          </p:cNvPicPr>
          <p:nvPr>
            <p:ph idx="1"/>
          </p:nvPr>
        </p:nvPicPr>
        <p:blipFill>
          <a:blip r:embed="rId2"/>
          <a:stretch>
            <a:fillRect/>
          </a:stretch>
        </p:blipFill>
        <p:spPr>
          <a:xfrm>
            <a:off x="2362195" y="2186778"/>
            <a:ext cx="4419609" cy="3352807"/>
          </a:xfr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Why R</a:t>
            </a:r>
            <a:endParaRPr lang="en-IN" dirty="0"/>
          </a:p>
        </p:txBody>
      </p:sp>
      <p:sp>
        <p:nvSpPr>
          <p:cNvPr id="3" name="Content Placeholder 2"/>
          <p:cNvSpPr>
            <a:spLocks noGrp="1"/>
          </p:cNvSpPr>
          <p:nvPr>
            <p:ph idx="1"/>
          </p:nvPr>
        </p:nvSpPr>
        <p:spPr/>
        <p:txBody>
          <a:bodyPr/>
          <a:lstStyle/>
          <a:p>
            <a:r>
              <a:rPr lang="en-IN" dirty="0" smtClean="0"/>
              <a:t>47% Market Shares.</a:t>
            </a:r>
          </a:p>
          <a:p>
            <a:r>
              <a:rPr lang="en-IN" dirty="0" smtClean="0"/>
              <a:t>Over 2 Million Developers.</a:t>
            </a:r>
          </a:p>
          <a:p>
            <a:r>
              <a:rPr lang="en-IN" dirty="0" smtClean="0"/>
              <a:t>Any Competition on </a:t>
            </a:r>
            <a:r>
              <a:rPr lang="en-IN" dirty="0" err="1" smtClean="0"/>
              <a:t>Kaggle</a:t>
            </a:r>
            <a:endParaRPr lang="en-IN" dirty="0" smtClean="0"/>
          </a:p>
          <a:p>
            <a:r>
              <a:rPr lang="en-IN" dirty="0" smtClean="0"/>
              <a:t>Any Research </a:t>
            </a:r>
          </a:p>
          <a:p>
            <a:r>
              <a:rPr lang="en-IN" dirty="0" smtClean="0"/>
              <a:t>Teaching</a:t>
            </a:r>
          </a:p>
          <a:p>
            <a:r>
              <a:rPr lang="en-IN" dirty="0" err="1" smtClean="0"/>
              <a:t>Coursera</a:t>
            </a:r>
            <a:endParaRPr lang="en-IN" dirty="0" smtClean="0"/>
          </a:p>
          <a:p>
            <a:r>
              <a:rPr lang="en-IN" dirty="0" smtClean="0"/>
              <a:t>Revolutionary Analytics own by Microsoft</a:t>
            </a:r>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IN" dirty="0" smtClean="0"/>
              <a:t>HBR</a:t>
            </a:r>
            <a:endParaRPr lang="en-IN" dirty="0"/>
          </a:p>
        </p:txBody>
      </p:sp>
      <p:sp>
        <p:nvSpPr>
          <p:cNvPr id="8" name="Content Placeholder 7"/>
          <p:cNvSpPr>
            <a:spLocks noGrp="1"/>
          </p:cNvSpPr>
          <p:nvPr>
            <p:ph idx="1"/>
          </p:nvPr>
        </p:nvSpPr>
        <p:spPr/>
        <p:txBody>
          <a:bodyPr/>
          <a:lstStyle/>
          <a:p>
            <a:r>
              <a:rPr lang="en-IN" dirty="0" smtClean="0"/>
              <a:t>The shortage of data scientists is becoming a serious constraint in some sectors.</a:t>
            </a:r>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Tools in R</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1710690" y="1752600"/>
            <a:ext cx="5722620" cy="2316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 packages</a:t>
            </a:r>
            <a:endParaRPr lang="en-IN" dirty="0"/>
          </a:p>
        </p:txBody>
      </p:sp>
      <p:sp>
        <p:nvSpPr>
          <p:cNvPr id="3" name="Content Placeholder 2"/>
          <p:cNvSpPr>
            <a:spLocks noGrp="1"/>
          </p:cNvSpPr>
          <p:nvPr>
            <p:ph idx="1"/>
          </p:nvPr>
        </p:nvSpPr>
        <p:spPr/>
        <p:txBody>
          <a:bodyPr>
            <a:normAutofit lnSpcReduction="10000"/>
          </a:bodyPr>
          <a:lstStyle/>
          <a:p>
            <a:r>
              <a:rPr lang="en-IN" sz="1800" dirty="0" err="1" smtClean="0"/>
              <a:t>Knitr</a:t>
            </a:r>
            <a:r>
              <a:rPr lang="en-IN" sz="1800" dirty="0" smtClean="0"/>
              <a:t>                                                                   </a:t>
            </a:r>
            <a:r>
              <a:rPr lang="en-IN" sz="1800" dirty="0" err="1" smtClean="0"/>
              <a:t>performanceAnalytics</a:t>
            </a:r>
            <a:endParaRPr lang="en-IN" sz="1800" dirty="0" smtClean="0"/>
          </a:p>
          <a:p>
            <a:r>
              <a:rPr lang="en-IN" sz="1800" dirty="0" smtClean="0"/>
              <a:t>Caret                                                                   </a:t>
            </a:r>
            <a:r>
              <a:rPr lang="en-IN" sz="1800" dirty="0" err="1" smtClean="0"/>
              <a:t>klaR</a:t>
            </a:r>
            <a:endParaRPr lang="en-IN" sz="1800" dirty="0" smtClean="0"/>
          </a:p>
          <a:p>
            <a:r>
              <a:rPr lang="en-IN" sz="1800" dirty="0" err="1" smtClean="0"/>
              <a:t>AppliedPredctiveModeling</a:t>
            </a:r>
            <a:endParaRPr lang="en-IN" sz="1800" dirty="0" smtClean="0"/>
          </a:p>
          <a:p>
            <a:r>
              <a:rPr lang="en-IN" sz="1800" dirty="0" err="1" smtClean="0"/>
              <a:t>pastecs</a:t>
            </a:r>
            <a:endParaRPr lang="en-IN" sz="1800" dirty="0" smtClean="0"/>
          </a:p>
          <a:p>
            <a:r>
              <a:rPr lang="en-IN" sz="1800" dirty="0" smtClean="0"/>
              <a:t>ggplot2</a:t>
            </a:r>
          </a:p>
          <a:p>
            <a:r>
              <a:rPr lang="en-IN" sz="1800" dirty="0" err="1" smtClean="0"/>
              <a:t>vcd</a:t>
            </a:r>
            <a:endParaRPr lang="en-IN" sz="1800" dirty="0" smtClean="0"/>
          </a:p>
          <a:p>
            <a:r>
              <a:rPr lang="en-IN" sz="1800" dirty="0" smtClean="0"/>
              <a:t>VIM</a:t>
            </a:r>
          </a:p>
          <a:p>
            <a:r>
              <a:rPr lang="en-IN" sz="1800" dirty="0" err="1" smtClean="0"/>
              <a:t>mlr</a:t>
            </a:r>
            <a:endParaRPr lang="en-IN" sz="1800" dirty="0" smtClean="0"/>
          </a:p>
          <a:p>
            <a:r>
              <a:rPr lang="en-IN" sz="1800" dirty="0" err="1" smtClean="0"/>
              <a:t>Boruta</a:t>
            </a:r>
            <a:endParaRPr lang="en-IN" sz="1800" dirty="0" smtClean="0"/>
          </a:p>
          <a:p>
            <a:r>
              <a:rPr lang="en-IN" sz="1800" dirty="0" err="1" smtClean="0"/>
              <a:t>rpart</a:t>
            </a:r>
            <a:endParaRPr lang="en-IN" sz="1800" dirty="0" smtClean="0"/>
          </a:p>
          <a:p>
            <a:r>
              <a:rPr lang="en-IN" sz="1800" dirty="0" err="1" smtClean="0"/>
              <a:t>rpart.plot</a:t>
            </a:r>
            <a:endParaRPr lang="en-IN" sz="1800" dirty="0" smtClean="0"/>
          </a:p>
          <a:p>
            <a:r>
              <a:rPr lang="en-IN" sz="1800" dirty="0" err="1" smtClean="0"/>
              <a:t>pROC</a:t>
            </a:r>
            <a:endParaRPr lang="en-IN" sz="1800" dirty="0" smtClean="0"/>
          </a:p>
          <a:p>
            <a:r>
              <a:rPr lang="en-IN" sz="1800" dirty="0" err="1" smtClean="0"/>
              <a:t>randomForest</a:t>
            </a:r>
            <a:endParaRPr lang="en-IN" sz="1800" dirty="0" smtClean="0"/>
          </a:p>
          <a:p>
            <a:r>
              <a:rPr lang="en-IN" sz="1800" dirty="0" smtClean="0"/>
              <a:t>e1071</a:t>
            </a:r>
          </a:p>
          <a:p>
            <a:endParaRPr lang="en-IN" sz="2400" dirty="0" smtClean="0"/>
          </a:p>
          <a:p>
            <a:endParaRPr lang="en-IN" dirty="0" smtClean="0"/>
          </a:p>
          <a:p>
            <a:endParaRPr lang="en-IN"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Problem</a:t>
            </a:r>
            <a:endParaRPr lang="en-IN" dirty="0"/>
          </a:p>
        </p:txBody>
      </p:sp>
      <p:sp>
        <p:nvSpPr>
          <p:cNvPr id="3" name="Content Placeholder 2"/>
          <p:cNvSpPr>
            <a:spLocks noGrp="1"/>
          </p:cNvSpPr>
          <p:nvPr>
            <p:ph idx="1"/>
          </p:nvPr>
        </p:nvSpPr>
        <p:spPr/>
        <p:txBody>
          <a:bodyPr>
            <a:normAutofit fontScale="85000" lnSpcReduction="20000"/>
          </a:bodyPr>
          <a:lstStyle/>
          <a:p>
            <a:r>
              <a:rPr lang="en-US" dirty="0" smtClean="0"/>
              <a:t>A super market is offering a new line of organic products. The supermarket’s management wants to determine which </a:t>
            </a:r>
            <a:r>
              <a:rPr lang="en-US" dirty="0" smtClean="0">
                <a:solidFill>
                  <a:srgbClr val="00B0F0"/>
                </a:solidFill>
              </a:rPr>
              <a:t>customers are likely to purchase these products.</a:t>
            </a:r>
            <a:endParaRPr lang="en-IN" dirty="0" smtClean="0">
              <a:solidFill>
                <a:srgbClr val="00B0F0"/>
              </a:solidFill>
            </a:endParaRPr>
          </a:p>
          <a:p>
            <a:pPr lvl="0"/>
            <a:r>
              <a:rPr lang="en-US" dirty="0" smtClean="0"/>
              <a:t>The supermarket has a </a:t>
            </a:r>
            <a:r>
              <a:rPr lang="en-US" dirty="0" smtClean="0">
                <a:solidFill>
                  <a:srgbClr val="00B0F0"/>
                </a:solidFill>
              </a:rPr>
              <a:t>customer loyalty program</a:t>
            </a:r>
            <a:r>
              <a:rPr lang="en-US" dirty="0" smtClean="0"/>
              <a:t>. As an initial buyer incentive plan, the supermarket provided </a:t>
            </a:r>
            <a:r>
              <a:rPr lang="en-US" dirty="0" smtClean="0">
                <a:solidFill>
                  <a:srgbClr val="00B0F0"/>
                </a:solidFill>
              </a:rPr>
              <a:t>coupons for the organic products </a:t>
            </a:r>
            <a:r>
              <a:rPr lang="en-US" dirty="0" smtClean="0"/>
              <a:t>to all of the loyalty program participants and collected data that includes whether these customers purchased any of the organic products.</a:t>
            </a:r>
            <a:endParaRPr lang="en-IN" dirty="0" smtClean="0"/>
          </a:p>
          <a:p>
            <a:pPr lvl="0"/>
            <a:r>
              <a:rPr lang="en-US" dirty="0" smtClean="0"/>
              <a:t>The ORGANIC dataset contains 13 variables and over 22000 observations.</a:t>
            </a:r>
            <a:endParaRPr lang="en-IN" dirty="0" smtClean="0"/>
          </a:p>
          <a:p>
            <a:endParaRPr lang="en-I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Variables</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915708" y="1219200"/>
            <a:ext cx="7312584" cy="4525963"/>
          </a:xfrm>
          <a:prstGeom prst="rect">
            <a:avLst/>
          </a:prstGeom>
          <a:ln w="88900" cap="sq" cmpd="thickThin">
            <a:solidFill>
              <a:srgbClr val="000000"/>
            </a:solidFill>
            <a:prstDash val="solid"/>
            <a:miter lim="800000"/>
          </a:ln>
          <a:effectLst>
            <a:innerShdw blurRad="76200">
              <a:srgbClr val="000000"/>
            </a:innerShdw>
          </a:effectLst>
        </p:spPr>
      </p:pic>
      <p:cxnSp>
        <p:nvCxnSpPr>
          <p:cNvPr id="5" name="Straight Connector 4"/>
          <p:cNvCxnSpPr/>
          <p:nvPr/>
        </p:nvCxnSpPr>
        <p:spPr>
          <a:xfrm>
            <a:off x="1219200" y="5410200"/>
            <a:ext cx="5638800" cy="158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667000" y="5802868"/>
            <a:ext cx="3084499" cy="369332"/>
          </a:xfrm>
          <a:prstGeom prst="rect">
            <a:avLst/>
          </a:prstGeom>
        </p:spPr>
        <p:txBody>
          <a:bodyPr wrap="none">
            <a:spAutoFit/>
          </a:bodyPr>
          <a:lstStyle/>
          <a:p>
            <a:r>
              <a:rPr lang="en-IN" dirty="0" smtClean="0">
                <a:solidFill>
                  <a:srgbClr val="00B0F0"/>
                </a:solidFill>
              </a:rPr>
              <a:t>Overlap Measure for </a:t>
            </a:r>
            <a:r>
              <a:rPr lang="en-IN" dirty="0" err="1" smtClean="0">
                <a:solidFill>
                  <a:srgbClr val="00B0F0"/>
                </a:solidFill>
              </a:rPr>
              <a:t>TargetBuy</a:t>
            </a:r>
            <a:endParaRPr lang="en-IN" dirty="0">
              <a:solidFill>
                <a:srgbClr val="00B0F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Partial-R-</a:t>
            </a:r>
            <a:r>
              <a:rPr lang="en-IN" dirty="0" err="1" smtClean="0"/>
              <a:t>DataSet</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822329"/>
            <a:ext cx="8229600" cy="4081705"/>
          </a:xfrm>
          <a:prstGeom prst="rect">
            <a:avLst/>
          </a:prstGeom>
          <a:noFill/>
          <a:ln w="9525">
            <a:noFill/>
            <a:miter lim="800000"/>
            <a:headEnd/>
            <a:tailEnd/>
          </a:ln>
          <a:effectLst/>
        </p:spPr>
      </p:pic>
      <p:sp>
        <p:nvSpPr>
          <p:cNvPr id="5" name="Down Arrow 4"/>
          <p:cNvSpPr/>
          <p:nvPr/>
        </p:nvSpPr>
        <p:spPr>
          <a:xfrm>
            <a:off x="8305800" y="1524000"/>
            <a:ext cx="762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772400" y="1066800"/>
            <a:ext cx="1094980" cy="369332"/>
          </a:xfrm>
          <a:prstGeom prst="rect">
            <a:avLst/>
          </a:prstGeom>
        </p:spPr>
        <p:txBody>
          <a:bodyPr wrap="none">
            <a:spAutoFit/>
          </a:bodyPr>
          <a:lstStyle/>
          <a:p>
            <a:r>
              <a:rPr lang="en-IN" b="1" dirty="0" smtClean="0">
                <a:solidFill>
                  <a:srgbClr val="00B0F0"/>
                </a:solidFill>
              </a:rPr>
              <a:t>Response</a:t>
            </a:r>
            <a:endParaRPr lang="en-IN" b="1" dirty="0">
              <a:solidFill>
                <a:srgbClr val="00B0F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Spliting</a:t>
            </a:r>
            <a:r>
              <a:rPr lang="en-IN" dirty="0" smtClean="0"/>
              <a:t> </a:t>
            </a:r>
            <a:r>
              <a:rPr lang="en-IN" dirty="0" err="1" smtClean="0"/>
              <a:t>DataSet</a:t>
            </a:r>
            <a:endParaRPr lang="en-IN" dirty="0"/>
          </a:p>
        </p:txBody>
      </p:sp>
      <p:sp>
        <p:nvSpPr>
          <p:cNvPr id="3" name="Content Placeholder 2"/>
          <p:cNvSpPr>
            <a:spLocks noGrp="1"/>
          </p:cNvSpPr>
          <p:nvPr>
            <p:ph idx="1"/>
          </p:nvPr>
        </p:nvSpPr>
        <p:spPr/>
        <p:txBody>
          <a:bodyPr>
            <a:normAutofit/>
          </a:bodyPr>
          <a:lstStyle/>
          <a:p>
            <a:r>
              <a:rPr lang="en-IN" dirty="0" smtClean="0"/>
              <a:t>Used </a:t>
            </a:r>
            <a:r>
              <a:rPr lang="en-IN" dirty="0" smtClean="0">
                <a:solidFill>
                  <a:srgbClr val="00B0F0"/>
                </a:solidFill>
              </a:rPr>
              <a:t>Caret</a:t>
            </a:r>
            <a:r>
              <a:rPr lang="en-IN" dirty="0" smtClean="0"/>
              <a:t> R package to create Partition of data in Training and Test set </a:t>
            </a:r>
          </a:p>
          <a:p>
            <a:r>
              <a:rPr lang="en-IN" dirty="0" smtClean="0"/>
              <a:t>50% Train 50% Test </a:t>
            </a:r>
          </a:p>
          <a:p>
            <a:r>
              <a:rPr lang="en-IN" dirty="0" smtClean="0"/>
              <a:t>Understand Structure of train data</a:t>
            </a:r>
          </a:p>
          <a:p>
            <a:endParaRPr lang="en-IN" dirty="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Structure of train data</a:t>
            </a:r>
            <a:endParaRPr lang="en-IN" dirty="0"/>
          </a:p>
        </p:txBody>
      </p:sp>
      <p:sp>
        <p:nvSpPr>
          <p:cNvPr id="6" name="Rectangle 5"/>
          <p:cNvSpPr/>
          <p:nvPr/>
        </p:nvSpPr>
        <p:spPr>
          <a:xfrm>
            <a:off x="2971800" y="5726668"/>
            <a:ext cx="1809341" cy="369332"/>
          </a:xfrm>
          <a:prstGeom prst="rect">
            <a:avLst/>
          </a:prstGeom>
        </p:spPr>
        <p:txBody>
          <a:bodyPr wrap="none">
            <a:spAutoFit/>
          </a:bodyPr>
          <a:lstStyle/>
          <a:p>
            <a:r>
              <a:rPr lang="en-IN" dirty="0" smtClean="0"/>
              <a:t>Convert to Factor</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457200" y="1981200"/>
            <a:ext cx="8229600" cy="3341716"/>
          </a:xfrm>
          <a:prstGeom prst="rect">
            <a:avLst/>
          </a:prstGeom>
          <a:noFill/>
          <a:ln w="9525">
            <a:noFill/>
            <a:miter lim="800000"/>
            <a:headEnd/>
            <a:tailEnd/>
          </a:ln>
          <a:effectLst/>
        </p:spPr>
      </p:pic>
      <p:cxnSp>
        <p:nvCxnSpPr>
          <p:cNvPr id="9" name="Straight Arrow Connector 8"/>
          <p:cNvCxnSpPr/>
          <p:nvPr/>
        </p:nvCxnSpPr>
        <p:spPr>
          <a:xfrm>
            <a:off x="1981200" y="4953000"/>
            <a:ext cx="1295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Structure</a:t>
            </a:r>
            <a:endParaRPr lang="en-IN" dirty="0"/>
          </a:p>
        </p:txBody>
      </p:sp>
      <p:sp>
        <p:nvSpPr>
          <p:cNvPr id="3" name="Content Placeholder 2"/>
          <p:cNvSpPr>
            <a:spLocks noGrp="1"/>
          </p:cNvSpPr>
          <p:nvPr>
            <p:ph idx="1"/>
          </p:nvPr>
        </p:nvSpPr>
        <p:spPr/>
        <p:txBody>
          <a:bodyPr/>
          <a:lstStyle/>
          <a:p>
            <a:endParaRPr lang="en-IN" dirty="0" smtClean="0"/>
          </a:p>
          <a:p>
            <a:endParaRPr lang="en-IN" dirty="0" smtClean="0"/>
          </a:p>
          <a:p>
            <a:endParaRPr lang="en-IN" dirty="0" smtClean="0"/>
          </a:p>
          <a:p>
            <a:endParaRPr lang="en-IN" sz="1800" dirty="0" smtClean="0"/>
          </a:p>
          <a:p>
            <a:endParaRPr lang="en-IN" sz="1800" dirty="0" smtClean="0"/>
          </a:p>
          <a:p>
            <a:endParaRPr lang="en-IN" sz="1800" dirty="0" smtClean="0"/>
          </a:p>
          <a:p>
            <a:endParaRPr lang="en-IN" sz="1800" dirty="0" smtClean="0"/>
          </a:p>
          <a:p>
            <a:r>
              <a:rPr lang="en-IN" sz="2000" dirty="0" smtClean="0"/>
              <a:t>$ </a:t>
            </a:r>
            <a:r>
              <a:rPr lang="en-IN" sz="2000" dirty="0" err="1" smtClean="0"/>
              <a:t>DemGender</a:t>
            </a:r>
            <a:r>
              <a:rPr lang="en-IN" sz="2000" dirty="0" smtClean="0"/>
              <a:t> : Factor w/ 4 levels "","F","M","U": 4 4 2 2 4 2 3 2 2 3 ... </a:t>
            </a:r>
          </a:p>
          <a:p>
            <a:pPr>
              <a:buNone/>
            </a:pPr>
            <a:r>
              <a:rPr lang="en-IN" sz="2000" dirty="0" smtClean="0">
                <a:solidFill>
                  <a:srgbClr val="00B0F0"/>
                </a:solidFill>
              </a:rPr>
              <a:t>                                                                              </a:t>
            </a:r>
          </a:p>
          <a:p>
            <a:pPr>
              <a:buNone/>
            </a:pPr>
            <a:r>
              <a:rPr lang="en-IN" sz="2000" dirty="0" smtClean="0">
                <a:solidFill>
                  <a:srgbClr val="00B0F0"/>
                </a:solidFill>
              </a:rPr>
              <a:t>                                                                                     blanks</a:t>
            </a:r>
            <a:endParaRPr lang="en-IN" sz="2000" dirty="0">
              <a:solidFill>
                <a:srgbClr val="00B0F0"/>
              </a:solidFill>
            </a:endParaRPr>
          </a:p>
        </p:txBody>
      </p:sp>
      <p:sp>
        <p:nvSpPr>
          <p:cNvPr id="4" name="Round Single Corner Rectangle 3"/>
          <p:cNvSpPr/>
          <p:nvPr/>
        </p:nvSpPr>
        <p:spPr>
          <a:xfrm>
            <a:off x="3048000" y="1905000"/>
            <a:ext cx="2057400" cy="762000"/>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12 Variables</a:t>
            </a:r>
            <a:endParaRPr lang="en-IN" dirty="0"/>
          </a:p>
        </p:txBody>
      </p:sp>
      <p:sp>
        <p:nvSpPr>
          <p:cNvPr id="5" name="Flowchart: Process 4"/>
          <p:cNvSpPr/>
          <p:nvPr/>
        </p:nvSpPr>
        <p:spPr>
          <a:xfrm>
            <a:off x="1600200" y="3505200"/>
            <a:ext cx="1600200" cy="7620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6 Numeric</a:t>
            </a:r>
            <a:endParaRPr lang="en-IN" dirty="0"/>
          </a:p>
        </p:txBody>
      </p:sp>
      <p:sp>
        <p:nvSpPr>
          <p:cNvPr id="7" name="Flowchart: Process 6"/>
          <p:cNvSpPr/>
          <p:nvPr/>
        </p:nvSpPr>
        <p:spPr>
          <a:xfrm>
            <a:off x="4724400" y="3505200"/>
            <a:ext cx="1600200" cy="83820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5 character</a:t>
            </a:r>
            <a:endParaRPr lang="en-IN" dirty="0"/>
          </a:p>
        </p:txBody>
      </p:sp>
      <p:cxnSp>
        <p:nvCxnSpPr>
          <p:cNvPr id="10" name="Straight Arrow Connector 9"/>
          <p:cNvCxnSpPr/>
          <p:nvPr/>
        </p:nvCxnSpPr>
        <p:spPr>
          <a:xfrm rot="10800000" flipV="1">
            <a:off x="2667000" y="2667000"/>
            <a:ext cx="1219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 idx="2"/>
          </p:cNvCxnSpPr>
          <p:nvPr/>
        </p:nvCxnSpPr>
        <p:spPr>
          <a:xfrm rot="16200000" flipH="1">
            <a:off x="4438650" y="2305050"/>
            <a:ext cx="838200" cy="1562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4495800" y="4800600"/>
            <a:ext cx="9144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Summary Statistics train data</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1840728" y="1600200"/>
            <a:ext cx="5462544"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Checking Levels of each </a:t>
            </a:r>
            <a:r>
              <a:rPr lang="en-IN" dirty="0" err="1" smtClean="0"/>
              <a:t>categorial</a:t>
            </a:r>
            <a:r>
              <a:rPr lang="en-IN" dirty="0" smtClean="0"/>
              <a:t> variables</a:t>
            </a:r>
            <a:endParaRPr lang="en-IN" dirty="0"/>
          </a:p>
        </p:txBody>
      </p:sp>
      <p:pic>
        <p:nvPicPr>
          <p:cNvPr id="3074" name="Picture 2"/>
          <p:cNvPicPr>
            <a:picLocks noGrp="1" noChangeAspect="1" noChangeArrowheads="1"/>
          </p:cNvPicPr>
          <p:nvPr>
            <p:ph idx="1"/>
          </p:nvPr>
        </p:nvPicPr>
        <p:blipFill>
          <a:blip r:embed="rId2"/>
          <a:srcRect/>
          <a:stretch>
            <a:fillRect/>
          </a:stretch>
        </p:blipFill>
        <p:spPr bwMode="auto">
          <a:xfrm>
            <a:off x="457200" y="1752600"/>
            <a:ext cx="8229600" cy="1466234"/>
          </a:xfrm>
          <a:prstGeom prst="rect">
            <a:avLst/>
          </a:prstGeom>
          <a:noFill/>
          <a:ln w="9525">
            <a:noFill/>
            <a:miter lim="800000"/>
            <a:headEnd/>
            <a:tailEnd/>
          </a:ln>
          <a:effectLst/>
        </p:spPr>
      </p:pic>
      <p:cxnSp>
        <p:nvCxnSpPr>
          <p:cNvPr id="6" name="Straight Arrow Connector 5"/>
          <p:cNvCxnSpPr/>
          <p:nvPr/>
        </p:nvCxnSpPr>
        <p:spPr>
          <a:xfrm rot="5400000">
            <a:off x="2857500" y="3543300"/>
            <a:ext cx="16002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667000" y="4355068"/>
            <a:ext cx="2010550" cy="369332"/>
          </a:xfrm>
          <a:prstGeom prst="rect">
            <a:avLst/>
          </a:prstGeom>
        </p:spPr>
        <p:txBody>
          <a:bodyPr wrap="none">
            <a:spAutoFit/>
          </a:bodyPr>
          <a:lstStyle/>
          <a:p>
            <a:r>
              <a:rPr lang="en-IN" dirty="0" smtClean="0">
                <a:solidFill>
                  <a:srgbClr val="00B0F0"/>
                </a:solidFill>
              </a:rPr>
              <a:t>Converted to factor</a:t>
            </a:r>
            <a:endParaRPr lang="en-IN" dirty="0">
              <a:solidFill>
                <a:srgbClr val="00B0F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Mckinsey</a:t>
            </a:r>
            <a:r>
              <a:rPr lang="en-IN" dirty="0" smtClean="0"/>
              <a:t> Report</a:t>
            </a:r>
            <a:endParaRPr lang="en-IN" dirty="0"/>
          </a:p>
        </p:txBody>
      </p:sp>
      <p:sp>
        <p:nvSpPr>
          <p:cNvPr id="3" name="Content Placeholder 2"/>
          <p:cNvSpPr>
            <a:spLocks noGrp="1"/>
          </p:cNvSpPr>
          <p:nvPr>
            <p:ph idx="1"/>
          </p:nvPr>
        </p:nvSpPr>
        <p:spPr/>
        <p:txBody>
          <a:bodyPr>
            <a:normAutofit fontScale="92500" lnSpcReduction="10000"/>
          </a:bodyPr>
          <a:lstStyle/>
          <a:p>
            <a:r>
              <a:rPr lang="en-IN" dirty="0" smtClean="0">
                <a:hlinkClick r:id="rId2"/>
              </a:rPr>
              <a:t>http://www.mckinsey.com/business-functions/digital-mckinsey/our-insights/big-data-the-next-frontier-for-innovation</a:t>
            </a:r>
            <a:endParaRPr lang="en-IN" dirty="0" smtClean="0"/>
          </a:p>
          <a:p>
            <a:r>
              <a:rPr lang="en-IN" dirty="0"/>
              <a:t>6. There will be a shortage of talent necessary for organizations to take advantage of big data. By 2018, the United States alone could face a shortage of 140,000 to 190,000 people with deep analytical skills as well as 1.5 million managers and analysts with the know-how to use the analysis of big data to make effective decisions.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Proportion </a:t>
            </a:r>
            <a:r>
              <a:rPr lang="en-IN" dirty="0" err="1" smtClean="0"/>
              <a:t>TargetBuy</a:t>
            </a:r>
            <a:endParaRPr lang="en-IN" dirty="0"/>
          </a:p>
        </p:txBody>
      </p:sp>
      <p:pic>
        <p:nvPicPr>
          <p:cNvPr id="4098" name="Picture 2"/>
          <p:cNvPicPr>
            <a:picLocks noGrp="1" noChangeAspect="1" noChangeArrowheads="1"/>
          </p:cNvPicPr>
          <p:nvPr>
            <p:ph idx="1"/>
          </p:nvPr>
        </p:nvPicPr>
        <p:blipFill>
          <a:blip r:embed="rId2"/>
          <a:srcRect/>
          <a:stretch>
            <a:fillRect/>
          </a:stretch>
        </p:blipFill>
        <p:spPr bwMode="auto">
          <a:xfrm>
            <a:off x="1223890" y="1600200"/>
            <a:ext cx="6696220" cy="4525963"/>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5181600" y="1828800"/>
            <a:ext cx="3886200" cy="14954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Step1:- Cleaning the data</a:t>
            </a:r>
            <a:endParaRPr lang="en-IN" dirty="0"/>
          </a:p>
        </p:txBody>
      </p:sp>
      <p:graphicFrame>
        <p:nvGraphicFramePr>
          <p:cNvPr id="4" name="Content Placeholder 3"/>
          <p:cNvGraphicFramePr>
            <a:graphicFrameLocks noGrp="1"/>
          </p:cNvGraphicFramePr>
          <p:nvPr>
            <p:ph idx="1"/>
          </p:nvPr>
        </p:nvGraphicFramePr>
        <p:xfrm>
          <a:off x="1828800" y="1752600"/>
          <a:ext cx="5181600" cy="1911766"/>
        </p:xfrm>
        <a:graphic>
          <a:graphicData uri="http://schemas.openxmlformats.org/drawingml/2006/table">
            <a:tbl>
              <a:tblPr firstRow="1" bandRow="1">
                <a:tableStyleId>{5C22544A-7EE6-4342-B048-85BDC9FD1C3A}</a:tableStyleId>
              </a:tblPr>
              <a:tblGrid>
                <a:gridCol w="2209800"/>
                <a:gridCol w="2971800"/>
              </a:tblGrid>
              <a:tr h="338105">
                <a:tc>
                  <a:txBody>
                    <a:bodyPr/>
                    <a:lstStyle/>
                    <a:p>
                      <a:r>
                        <a:rPr lang="en-IN" dirty="0" smtClean="0"/>
                        <a:t>Variable(Numeric) </a:t>
                      </a:r>
                      <a:endParaRPr lang="en-IN" dirty="0"/>
                    </a:p>
                  </a:txBody>
                  <a:tcPr/>
                </a:tc>
                <a:tc>
                  <a:txBody>
                    <a:bodyPr/>
                    <a:lstStyle/>
                    <a:p>
                      <a:r>
                        <a:rPr lang="en-IN" dirty="0" smtClean="0"/>
                        <a:t>         Missing Values(NA)</a:t>
                      </a:r>
                      <a:endParaRPr lang="en-IN" dirty="0"/>
                    </a:p>
                  </a:txBody>
                  <a:tcPr/>
                </a:tc>
              </a:tr>
              <a:tr h="338105">
                <a:tc>
                  <a:txBody>
                    <a:bodyPr/>
                    <a:lstStyle/>
                    <a:p>
                      <a:r>
                        <a:rPr lang="en-IN" sz="1800" b="0" i="0" kern="1200" dirty="0" err="1" smtClean="0">
                          <a:solidFill>
                            <a:schemeClr val="dk1"/>
                          </a:solidFill>
                          <a:latin typeface="+mn-lt"/>
                          <a:ea typeface="+mn-ea"/>
                          <a:cs typeface="+mn-cs"/>
                        </a:rPr>
                        <a:t>DemAffl</a:t>
                      </a:r>
                      <a:endParaRPr lang="en-IN" dirty="0"/>
                    </a:p>
                  </a:txBody>
                  <a:tcPr/>
                </a:tc>
                <a:tc>
                  <a:txBody>
                    <a:bodyPr/>
                    <a:lstStyle/>
                    <a:p>
                      <a:r>
                        <a:rPr lang="en-IN" dirty="0" smtClean="0"/>
                        <a:t>1085</a:t>
                      </a:r>
                      <a:endParaRPr lang="en-IN" dirty="0"/>
                    </a:p>
                  </a:txBody>
                  <a:tcPr/>
                </a:tc>
              </a:tr>
              <a:tr h="338105">
                <a:tc>
                  <a:txBody>
                    <a:bodyPr/>
                    <a:lstStyle/>
                    <a:p>
                      <a:r>
                        <a:rPr lang="en-IN" sz="1800" b="0" i="0" kern="1200" dirty="0" err="1" smtClean="0">
                          <a:solidFill>
                            <a:schemeClr val="dk1"/>
                          </a:solidFill>
                          <a:latin typeface="+mn-lt"/>
                          <a:ea typeface="+mn-ea"/>
                          <a:cs typeface="+mn-cs"/>
                        </a:rPr>
                        <a:t>DemAge</a:t>
                      </a:r>
                      <a:r>
                        <a:rPr lang="en-IN" sz="1800" b="0" i="0" kern="1200" dirty="0" smtClean="0">
                          <a:solidFill>
                            <a:schemeClr val="dk1"/>
                          </a:solidFill>
                          <a:latin typeface="+mn-lt"/>
                          <a:ea typeface="+mn-ea"/>
                          <a:cs typeface="+mn-cs"/>
                        </a:rPr>
                        <a:t> </a:t>
                      </a:r>
                      <a:endParaRPr lang="en-IN" dirty="0"/>
                    </a:p>
                  </a:txBody>
                  <a:tcPr/>
                </a:tc>
                <a:tc>
                  <a:txBody>
                    <a:bodyPr/>
                    <a:lstStyle/>
                    <a:p>
                      <a:r>
                        <a:rPr lang="en-IN" dirty="0" smtClean="0"/>
                        <a:t>1508</a:t>
                      </a:r>
                      <a:endParaRPr lang="en-IN" dirty="0"/>
                    </a:p>
                  </a:txBody>
                  <a:tcPr/>
                </a:tc>
              </a:tr>
              <a:tr h="4072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i="0" kern="1200" dirty="0" err="1" smtClean="0">
                          <a:solidFill>
                            <a:schemeClr val="dk1"/>
                          </a:solidFill>
                          <a:latin typeface="+mn-lt"/>
                          <a:ea typeface="+mn-ea"/>
                          <a:cs typeface="+mn-cs"/>
                        </a:rPr>
                        <a:t>DemCluster</a:t>
                      </a:r>
                      <a:endParaRPr lang="en-IN" dirty="0"/>
                    </a:p>
                  </a:txBody>
                  <a:tcPr/>
                </a:tc>
                <a:tc>
                  <a:txBody>
                    <a:bodyPr/>
                    <a:lstStyle/>
                    <a:p>
                      <a:r>
                        <a:rPr lang="en-IN" dirty="0" smtClean="0"/>
                        <a:t>674</a:t>
                      </a:r>
                      <a:endParaRPr lang="en-IN" dirty="0"/>
                    </a:p>
                  </a:txBody>
                  <a:tcPr/>
                </a:tc>
              </a:tr>
              <a:tr h="4072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err="1" smtClean="0"/>
                        <a:t>PromTime</a:t>
                      </a:r>
                      <a:endParaRPr lang="en-IN" dirty="0"/>
                    </a:p>
                  </a:txBody>
                  <a:tcPr/>
                </a:tc>
                <a:tc>
                  <a:txBody>
                    <a:bodyPr/>
                    <a:lstStyle/>
                    <a:p>
                      <a:r>
                        <a:rPr lang="en-IN" dirty="0" smtClean="0"/>
                        <a:t>281</a:t>
                      </a:r>
                      <a:endParaRPr lang="en-IN" dirty="0"/>
                    </a:p>
                  </a:txBody>
                  <a:tcPr/>
                </a:tc>
              </a:tr>
            </a:tbl>
          </a:graphicData>
        </a:graphic>
      </p:graphicFrame>
      <p:graphicFrame>
        <p:nvGraphicFramePr>
          <p:cNvPr id="5" name="Content Placeholder 3"/>
          <p:cNvGraphicFramePr>
            <a:graphicFrameLocks/>
          </p:cNvGraphicFramePr>
          <p:nvPr/>
        </p:nvGraphicFramePr>
        <p:xfrm>
          <a:off x="1828800" y="4038600"/>
          <a:ext cx="5105400" cy="1381760"/>
        </p:xfrm>
        <a:graphic>
          <a:graphicData uri="http://schemas.openxmlformats.org/drawingml/2006/table">
            <a:tbl>
              <a:tblPr firstRow="1" bandRow="1">
                <a:tableStyleId>{5C22544A-7EE6-4342-B048-85BDC9FD1C3A}</a:tableStyleId>
              </a:tblPr>
              <a:tblGrid>
                <a:gridCol w="2027144"/>
                <a:gridCol w="3078256"/>
              </a:tblGrid>
              <a:tr h="370840">
                <a:tc>
                  <a:txBody>
                    <a:bodyPr/>
                    <a:lstStyle/>
                    <a:p>
                      <a:r>
                        <a:rPr lang="en-IN" dirty="0" smtClean="0"/>
                        <a:t>Variable (character) </a:t>
                      </a:r>
                      <a:endParaRPr lang="en-IN" dirty="0"/>
                    </a:p>
                  </a:txBody>
                  <a:tcPr/>
                </a:tc>
                <a:tc>
                  <a:txBody>
                    <a:bodyPr/>
                    <a:lstStyle/>
                    <a:p>
                      <a:r>
                        <a:rPr lang="en-IN" dirty="0" smtClean="0"/>
                        <a:t>         Blank Values(“ ”)</a:t>
                      </a:r>
                      <a:endParaRPr lang="en-IN" dirty="0"/>
                    </a:p>
                  </a:txBody>
                  <a:tcPr/>
                </a:tc>
              </a:tr>
              <a:tr h="370840">
                <a:tc>
                  <a:txBody>
                    <a:bodyPr/>
                    <a:lstStyle/>
                    <a:p>
                      <a:r>
                        <a:rPr lang="en-IN" dirty="0" err="1" smtClean="0"/>
                        <a:t>DemGender</a:t>
                      </a:r>
                      <a:endParaRPr lang="en-IN" dirty="0"/>
                    </a:p>
                  </a:txBody>
                  <a:tcPr/>
                </a:tc>
                <a:tc>
                  <a:txBody>
                    <a:bodyPr/>
                    <a:lstStyle/>
                    <a:p>
                      <a:r>
                        <a:rPr lang="en-IN" dirty="0" smtClean="0"/>
                        <a:t>2144</a:t>
                      </a:r>
                      <a:endParaRPr lang="en-IN" dirty="0"/>
                    </a:p>
                  </a:txBody>
                  <a:tcPr/>
                </a:tc>
              </a:tr>
              <a:tr h="370840">
                <a:tc>
                  <a:txBody>
                    <a:bodyPr/>
                    <a:lstStyle/>
                    <a:p>
                      <a:r>
                        <a:rPr lang="en-IN" dirty="0" err="1" smtClean="0"/>
                        <a:t>DemReg</a:t>
                      </a:r>
                      <a:endParaRPr lang="en-IN" dirty="0"/>
                    </a:p>
                  </a:txBody>
                  <a:tcPr/>
                </a:tc>
                <a:tc>
                  <a:txBody>
                    <a:bodyPr/>
                    <a:lstStyle/>
                    <a:p>
                      <a:r>
                        <a:rPr lang="en-IN" dirty="0" smtClean="0"/>
                        <a:t>394</a:t>
                      </a:r>
                      <a:endParaRPr lang="en-IN" dirty="0"/>
                    </a:p>
                  </a:txBody>
                  <a:tcPr/>
                </a:tc>
              </a:tr>
            </a:tbl>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Missing Value Pattern(VIM)</a:t>
            </a:r>
            <a:endParaRPr lang="en-IN" dirty="0"/>
          </a:p>
        </p:txBody>
      </p:sp>
      <p:pic>
        <p:nvPicPr>
          <p:cNvPr id="5122" name="Picture 2"/>
          <p:cNvPicPr>
            <a:picLocks noGrp="1" noChangeAspect="1" noChangeArrowheads="1"/>
          </p:cNvPicPr>
          <p:nvPr>
            <p:ph idx="1"/>
          </p:nvPr>
        </p:nvPicPr>
        <p:blipFill>
          <a:blip r:embed="rId2"/>
          <a:srcRect/>
          <a:stretch>
            <a:fillRect/>
          </a:stretch>
        </p:blipFill>
        <p:spPr bwMode="auto">
          <a:xfrm>
            <a:off x="1213626" y="1600200"/>
            <a:ext cx="671674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Count for Missing Values</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502920" y="1710531"/>
            <a:ext cx="8138160" cy="4305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Imputation Missing values(</a:t>
            </a:r>
            <a:r>
              <a:rPr lang="en-IN" dirty="0" err="1" smtClean="0"/>
              <a:t>mlr</a:t>
            </a:r>
            <a:r>
              <a:rPr lang="en-IN" dirty="0" smtClean="0"/>
              <a:t>)</a:t>
            </a:r>
            <a:endParaRPr lang="en-IN" dirty="0"/>
          </a:p>
        </p:txBody>
      </p:sp>
      <p:pic>
        <p:nvPicPr>
          <p:cNvPr id="7174" name="Picture 6"/>
          <p:cNvPicPr>
            <a:picLocks noGrp="1" noChangeAspect="1" noChangeArrowheads="1"/>
          </p:cNvPicPr>
          <p:nvPr>
            <p:ph idx="1"/>
          </p:nvPr>
        </p:nvPicPr>
        <p:blipFill>
          <a:blip r:embed="rId2"/>
          <a:srcRect/>
          <a:stretch>
            <a:fillRect/>
          </a:stretch>
        </p:blipFill>
        <p:spPr bwMode="auto">
          <a:xfrm>
            <a:off x="1818608" y="2057400"/>
            <a:ext cx="5506783" cy="1295400"/>
          </a:xfrm>
          <a:prstGeom prst="rect">
            <a:avLst/>
          </a:prstGeom>
          <a:noFill/>
          <a:ln w="9525">
            <a:noFill/>
            <a:miter lim="800000"/>
            <a:headEnd/>
            <a:tailEnd/>
          </a:ln>
          <a:effectLst/>
        </p:spPr>
      </p:pic>
      <p:sp>
        <p:nvSpPr>
          <p:cNvPr id="10" name="Rectangle 9"/>
          <p:cNvSpPr/>
          <p:nvPr/>
        </p:nvSpPr>
        <p:spPr>
          <a:xfrm>
            <a:off x="1219200" y="4126468"/>
            <a:ext cx="5982087" cy="369332"/>
          </a:xfrm>
          <a:prstGeom prst="rect">
            <a:avLst/>
          </a:prstGeom>
        </p:spPr>
        <p:txBody>
          <a:bodyPr wrap="none">
            <a:spAutoFit/>
          </a:bodyPr>
          <a:lstStyle/>
          <a:p>
            <a:r>
              <a:rPr lang="en-IN" b="1" dirty="0" smtClean="0">
                <a:solidFill>
                  <a:srgbClr val="00B0F0"/>
                </a:solidFill>
              </a:rPr>
              <a:t>Using Mode and Mean Imputation for Both train and test set</a:t>
            </a:r>
            <a:endParaRPr lang="en-IN" b="1" dirty="0">
              <a:solidFill>
                <a:srgbClr val="00B0F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smtClean="0"/>
              <a:t>Distribution of Numerical variables train data</a:t>
            </a:r>
            <a:endParaRPr lang="en-IN" sz="3600" dirty="0"/>
          </a:p>
        </p:txBody>
      </p:sp>
      <p:pic>
        <p:nvPicPr>
          <p:cNvPr id="8194" name="Picture 2"/>
          <p:cNvPicPr>
            <a:picLocks noGrp="1" noChangeAspect="1" noChangeArrowheads="1"/>
          </p:cNvPicPr>
          <p:nvPr>
            <p:ph idx="1"/>
          </p:nvPr>
        </p:nvPicPr>
        <p:blipFill>
          <a:blip r:embed="rId2"/>
          <a:srcRect/>
          <a:stretch>
            <a:fillRect/>
          </a:stretch>
        </p:blipFill>
        <p:spPr bwMode="auto">
          <a:xfrm>
            <a:off x="1248246" y="1951037"/>
            <a:ext cx="6647508" cy="4525963"/>
          </a:xfrm>
          <a:prstGeom prst="rect">
            <a:avLst/>
          </a:prstGeom>
          <a:noFill/>
          <a:ln w="9525">
            <a:noFill/>
            <a:miter lim="800000"/>
            <a:headEnd/>
            <a:tailEnd/>
          </a:ln>
          <a:effectLst/>
        </p:spPr>
      </p:pic>
      <p:cxnSp>
        <p:nvCxnSpPr>
          <p:cNvPr id="6" name="Straight Arrow Connector 5"/>
          <p:cNvCxnSpPr/>
          <p:nvPr/>
        </p:nvCxnSpPr>
        <p:spPr>
          <a:xfrm rot="10800000">
            <a:off x="990600" y="3886200"/>
            <a:ext cx="11430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81000" y="3516868"/>
            <a:ext cx="1007584" cy="369332"/>
          </a:xfrm>
          <a:prstGeom prst="rect">
            <a:avLst/>
          </a:prstGeom>
        </p:spPr>
        <p:txBody>
          <a:bodyPr wrap="none">
            <a:spAutoFit/>
          </a:bodyPr>
          <a:lstStyle/>
          <a:p>
            <a:r>
              <a:rPr lang="en-IN" dirty="0" smtClean="0"/>
              <a:t>Skewed  </a:t>
            </a:r>
            <a:endParaRPr lang="en-I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Correlations between Numeric variables(</a:t>
            </a:r>
            <a:r>
              <a:rPr lang="en-IN" sz="2700" dirty="0" err="1" smtClean="0">
                <a:solidFill>
                  <a:srgbClr val="00B0F0"/>
                </a:solidFill>
              </a:rPr>
              <a:t>performanceAnalytics</a:t>
            </a:r>
            <a:r>
              <a:rPr lang="en-IN" dirty="0" smtClean="0"/>
              <a:t>)</a:t>
            </a:r>
            <a:endParaRPr lang="en-IN" dirty="0"/>
          </a:p>
        </p:txBody>
      </p:sp>
      <p:pic>
        <p:nvPicPr>
          <p:cNvPr id="9218" name="Picture 2"/>
          <p:cNvPicPr>
            <a:picLocks noGrp="1" noChangeAspect="1" noChangeArrowheads="1"/>
          </p:cNvPicPr>
          <p:nvPr>
            <p:ph idx="1"/>
          </p:nvPr>
        </p:nvPicPr>
        <p:blipFill>
          <a:blip r:embed="rId2"/>
          <a:srcRect/>
          <a:stretch>
            <a:fillRect/>
          </a:stretch>
        </p:blipFill>
        <p:spPr bwMode="auto">
          <a:xfrm>
            <a:off x="1213529" y="1600200"/>
            <a:ext cx="671694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 worry About distributions</a:t>
            </a:r>
            <a:endParaRPr lang="en-IN" dirty="0"/>
          </a:p>
        </p:txBody>
      </p:sp>
      <p:sp>
        <p:nvSpPr>
          <p:cNvPr id="3" name="Content Placeholder 2"/>
          <p:cNvSpPr>
            <a:spLocks noGrp="1"/>
          </p:cNvSpPr>
          <p:nvPr>
            <p:ph idx="1"/>
          </p:nvPr>
        </p:nvSpPr>
        <p:spPr/>
        <p:txBody>
          <a:bodyPr/>
          <a:lstStyle/>
          <a:p>
            <a:r>
              <a:rPr lang="en-IN" dirty="0" smtClean="0"/>
              <a:t>Most of Model are Nonparametric</a:t>
            </a:r>
          </a:p>
          <a:p>
            <a:r>
              <a:rPr lang="en-IN" dirty="0" smtClean="0"/>
              <a:t>Don’t care about distribution too much</a:t>
            </a:r>
          </a:p>
          <a:p>
            <a:r>
              <a:rPr lang="en-IN" dirty="0" smtClean="0"/>
              <a:t>Only logistic Regression is parametric</a:t>
            </a:r>
          </a:p>
          <a:p>
            <a:r>
              <a:rPr lang="en-IN" dirty="0" err="1" smtClean="0"/>
              <a:t>TargetBuy</a:t>
            </a:r>
            <a:r>
              <a:rPr lang="en-IN" dirty="0" smtClean="0"/>
              <a:t> is binomially distributed</a:t>
            </a:r>
            <a:endParaRPr lang="en-IN"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Box plot </a:t>
            </a:r>
            <a:r>
              <a:rPr lang="en-IN" dirty="0" err="1" smtClean="0"/>
              <a:t>TargetBuy</a:t>
            </a:r>
            <a:r>
              <a:rPr lang="en-IN" dirty="0" smtClean="0"/>
              <a:t> and </a:t>
            </a:r>
            <a:r>
              <a:rPr lang="en-IN" dirty="0" err="1" smtClean="0"/>
              <a:t>DemAffl</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1207971" y="1600200"/>
            <a:ext cx="6728057" cy="4525963"/>
          </a:xfrm>
          <a:prstGeom prst="rect">
            <a:avLst/>
          </a:prstGeom>
          <a:noFill/>
          <a:ln w="9525">
            <a:noFill/>
            <a:miter lim="800000"/>
            <a:headEnd/>
            <a:tailEnd/>
          </a:ln>
          <a:effectLst/>
        </p:spPr>
      </p:pic>
      <p:sp>
        <p:nvSpPr>
          <p:cNvPr id="4" name="Right Brace 3"/>
          <p:cNvSpPr/>
          <p:nvPr/>
        </p:nvSpPr>
        <p:spPr>
          <a:xfrm>
            <a:off x="6553200" y="1752600"/>
            <a:ext cx="533400" cy="14478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5" name="Rectangle 4"/>
          <p:cNvSpPr/>
          <p:nvPr/>
        </p:nvSpPr>
        <p:spPr>
          <a:xfrm>
            <a:off x="7119809" y="2297668"/>
            <a:ext cx="1109791" cy="369332"/>
          </a:xfrm>
          <a:prstGeom prst="rect">
            <a:avLst/>
          </a:prstGeom>
        </p:spPr>
        <p:txBody>
          <a:bodyPr wrap="none">
            <a:spAutoFit/>
          </a:bodyPr>
          <a:lstStyle/>
          <a:p>
            <a:r>
              <a:rPr lang="en-IN" dirty="0" smtClean="0"/>
              <a:t>All Buyers</a:t>
            </a:r>
            <a:endParaRPr lang="en-IN" dirty="0"/>
          </a:p>
        </p:txBody>
      </p:sp>
      <p:sp>
        <p:nvSpPr>
          <p:cNvPr id="6" name="Left Brace 5"/>
          <p:cNvSpPr/>
          <p:nvPr/>
        </p:nvSpPr>
        <p:spPr>
          <a:xfrm>
            <a:off x="2895600" y="1752600"/>
            <a:ext cx="228600" cy="1371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Rectangle 6"/>
          <p:cNvSpPr/>
          <p:nvPr/>
        </p:nvSpPr>
        <p:spPr>
          <a:xfrm>
            <a:off x="1828800" y="2209800"/>
            <a:ext cx="1141851" cy="369332"/>
          </a:xfrm>
          <a:prstGeom prst="rect">
            <a:avLst/>
          </a:prstGeom>
        </p:spPr>
        <p:txBody>
          <a:bodyPr wrap="none">
            <a:spAutoFit/>
          </a:bodyPr>
          <a:lstStyle/>
          <a:p>
            <a:r>
              <a:rPr lang="en-IN" dirty="0" smtClean="0"/>
              <a:t>No Buyers</a:t>
            </a:r>
            <a:endParaRPr lang="en-IN"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Boxplot</a:t>
            </a:r>
            <a:r>
              <a:rPr lang="en-IN" dirty="0" smtClean="0"/>
              <a:t> </a:t>
            </a:r>
            <a:r>
              <a:rPr lang="en-IN" dirty="0" err="1" smtClean="0"/>
              <a:t>DemAge</a:t>
            </a:r>
            <a:r>
              <a:rPr lang="en-IN" dirty="0" smtClean="0"/>
              <a:t> and </a:t>
            </a:r>
            <a:r>
              <a:rPr lang="en-IN" dirty="0" err="1" smtClean="0"/>
              <a:t>TargetBuy</a:t>
            </a:r>
            <a:endParaRPr lang="en-IN" dirty="0"/>
          </a:p>
        </p:txBody>
      </p:sp>
      <p:pic>
        <p:nvPicPr>
          <p:cNvPr id="11266" name="Picture 2"/>
          <p:cNvPicPr>
            <a:picLocks noGrp="1" noChangeAspect="1" noChangeArrowheads="1"/>
          </p:cNvPicPr>
          <p:nvPr>
            <p:ph idx="1"/>
          </p:nvPr>
        </p:nvPicPr>
        <p:blipFill>
          <a:blip r:embed="rId2"/>
          <a:srcRect/>
          <a:stretch>
            <a:fillRect/>
          </a:stretch>
        </p:blipFill>
        <p:spPr bwMode="auto">
          <a:xfrm>
            <a:off x="1294491" y="1600200"/>
            <a:ext cx="655501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Salaries….</a:t>
            </a:r>
            <a:endParaRPr lang="en-IN" dirty="0"/>
          </a:p>
        </p:txBody>
      </p:sp>
      <p:sp>
        <p:nvSpPr>
          <p:cNvPr id="3" name="Content Placeholder 2"/>
          <p:cNvSpPr>
            <a:spLocks noGrp="1"/>
          </p:cNvSpPr>
          <p:nvPr>
            <p:ph idx="1"/>
          </p:nvPr>
        </p:nvSpPr>
        <p:spPr/>
        <p:txBody>
          <a:bodyPr/>
          <a:lstStyle/>
          <a:p>
            <a:r>
              <a:rPr lang="en-IN" dirty="0" smtClean="0">
                <a:hlinkClick r:id="rId2"/>
              </a:rPr>
              <a:t>http://economictimes.indiatimes.com/slideshows/work-career/11-hottest-job-profiles-that-will-only-scale-up-in-2015/slideshow/45532963.cms</a:t>
            </a:r>
            <a:endParaRPr lang="en-IN" dirty="0" smtClean="0"/>
          </a:p>
          <a:p>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err="1" smtClean="0"/>
              <a:t>DemCluster</a:t>
            </a:r>
            <a:r>
              <a:rPr lang="en-IN" sz="3200" dirty="0" smtClean="0"/>
              <a:t> and Target Buy</a:t>
            </a:r>
            <a:endParaRPr lang="en-IN" sz="3200" dirty="0"/>
          </a:p>
        </p:txBody>
      </p:sp>
      <p:pic>
        <p:nvPicPr>
          <p:cNvPr id="12291" name="Picture 3"/>
          <p:cNvPicPr>
            <a:picLocks noGrp="1" noChangeAspect="1" noChangeArrowheads="1"/>
          </p:cNvPicPr>
          <p:nvPr>
            <p:ph idx="1"/>
          </p:nvPr>
        </p:nvPicPr>
        <p:blipFill>
          <a:blip r:embed="rId2"/>
          <a:srcRect/>
          <a:stretch>
            <a:fillRect/>
          </a:stretch>
        </p:blipFill>
        <p:spPr bwMode="auto">
          <a:xfrm>
            <a:off x="811837" y="1600200"/>
            <a:ext cx="752032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Boxplot</a:t>
            </a:r>
            <a:r>
              <a:rPr lang="en-IN" dirty="0" smtClean="0"/>
              <a:t> </a:t>
            </a:r>
            <a:r>
              <a:rPr lang="en-IN" dirty="0" err="1" smtClean="0"/>
              <a:t>PromSpend</a:t>
            </a:r>
            <a:r>
              <a:rPr lang="en-IN" dirty="0" smtClean="0"/>
              <a:t> and </a:t>
            </a:r>
            <a:r>
              <a:rPr lang="en-IN" dirty="0" err="1" smtClean="0"/>
              <a:t>TargetBuy</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1250807" y="1600200"/>
            <a:ext cx="66423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PromTime</a:t>
            </a:r>
            <a:r>
              <a:rPr lang="en-IN" dirty="0" smtClean="0"/>
              <a:t> </a:t>
            </a: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1313209" y="1600200"/>
            <a:ext cx="651758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Categorical Data Analysis</a:t>
            </a:r>
            <a:endParaRPr lang="en-IN" dirty="0"/>
          </a:p>
        </p:txBody>
      </p:sp>
      <p:sp>
        <p:nvSpPr>
          <p:cNvPr id="3" name="Content Placeholder 2"/>
          <p:cNvSpPr>
            <a:spLocks noGrp="1"/>
          </p:cNvSpPr>
          <p:nvPr>
            <p:ph idx="1"/>
          </p:nvPr>
        </p:nvSpPr>
        <p:spPr/>
        <p:txBody>
          <a:bodyPr/>
          <a:lstStyle/>
          <a:p>
            <a:r>
              <a:rPr lang="en-IN" dirty="0" smtClean="0"/>
              <a:t>Proportion</a:t>
            </a:r>
          </a:p>
          <a:p>
            <a:r>
              <a:rPr lang="en-IN" dirty="0" smtClean="0"/>
              <a:t>Bar chart</a:t>
            </a:r>
          </a:p>
          <a:p>
            <a:r>
              <a:rPr lang="en-IN" dirty="0" smtClean="0"/>
              <a:t>Chi square for independence</a:t>
            </a:r>
          </a:p>
          <a:p>
            <a:r>
              <a:rPr lang="en-IN" dirty="0" smtClean="0"/>
              <a:t>Mosaic Plots</a:t>
            </a:r>
            <a:endParaRPr lang="en-IN"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Proportion Of </a:t>
            </a:r>
            <a:r>
              <a:rPr lang="en-IN" sz="3200" dirty="0" err="1" smtClean="0"/>
              <a:t>TagetBuy</a:t>
            </a:r>
            <a:r>
              <a:rPr lang="en-IN" sz="3200" dirty="0" smtClean="0"/>
              <a:t> and  </a:t>
            </a:r>
            <a:r>
              <a:rPr lang="en-IN" sz="3200" dirty="0" err="1" smtClean="0"/>
              <a:t>DemClusterGroup</a:t>
            </a:r>
            <a:endParaRPr lang="en-IN" sz="3200" dirty="0"/>
          </a:p>
        </p:txBody>
      </p:sp>
      <p:pic>
        <p:nvPicPr>
          <p:cNvPr id="15362" name="Picture 2"/>
          <p:cNvPicPr>
            <a:picLocks noGrp="1" noChangeAspect="1" noChangeArrowheads="1"/>
          </p:cNvPicPr>
          <p:nvPr>
            <p:ph idx="1"/>
          </p:nvPr>
        </p:nvPicPr>
        <p:blipFill>
          <a:blip r:embed="rId2"/>
          <a:srcRect/>
          <a:stretch>
            <a:fillRect/>
          </a:stretch>
        </p:blipFill>
        <p:spPr bwMode="auto">
          <a:xfrm>
            <a:off x="514350" y="1524000"/>
            <a:ext cx="8115300" cy="150114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819150" y="3914775"/>
            <a:ext cx="7505700" cy="504825"/>
          </a:xfrm>
          <a:prstGeom prst="rect">
            <a:avLst/>
          </a:prstGeom>
          <a:noFill/>
          <a:ln w="9525">
            <a:noFill/>
            <a:miter lim="800000"/>
            <a:headEnd/>
            <a:tailEnd/>
          </a:ln>
          <a:effectLst/>
        </p:spPr>
      </p:pic>
      <p:cxnSp>
        <p:nvCxnSpPr>
          <p:cNvPr id="7" name="Straight Connector 6"/>
          <p:cNvCxnSpPr/>
          <p:nvPr/>
        </p:nvCxnSpPr>
        <p:spPr>
          <a:xfrm rot="5400000">
            <a:off x="800100" y="2247900"/>
            <a:ext cx="1295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2209800"/>
            <a:ext cx="7848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DemGender</a:t>
            </a:r>
            <a:r>
              <a:rPr lang="en-IN" dirty="0" smtClean="0"/>
              <a:t> Proportion</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2103120" y="1828800"/>
            <a:ext cx="4937760" cy="92202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a:srcRect/>
          <a:stretch>
            <a:fillRect/>
          </a:stretch>
        </p:blipFill>
        <p:spPr bwMode="auto">
          <a:xfrm>
            <a:off x="166688" y="3267075"/>
            <a:ext cx="8810625" cy="323850"/>
          </a:xfrm>
          <a:prstGeom prst="rect">
            <a:avLst/>
          </a:prstGeom>
          <a:noFill/>
          <a:ln w="9525">
            <a:noFill/>
            <a:miter lim="800000"/>
            <a:headEnd/>
            <a:tailEnd/>
          </a:ln>
          <a:effectLst/>
        </p:spPr>
      </p:pic>
      <p:cxnSp>
        <p:nvCxnSpPr>
          <p:cNvPr id="7" name="Straight Connector 6"/>
          <p:cNvCxnSpPr/>
          <p:nvPr/>
        </p:nvCxnSpPr>
        <p:spPr>
          <a:xfrm rot="5400000">
            <a:off x="2438400" y="23622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057400" y="2133600"/>
            <a:ext cx="4953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DemReg</a:t>
            </a:r>
            <a:endParaRPr lang="en-IN" dirty="0"/>
          </a:p>
        </p:txBody>
      </p:sp>
      <p:pic>
        <p:nvPicPr>
          <p:cNvPr id="17410" name="Picture 2"/>
          <p:cNvPicPr>
            <a:picLocks noGrp="1" noChangeAspect="1" noChangeArrowheads="1"/>
          </p:cNvPicPr>
          <p:nvPr>
            <p:ph idx="1"/>
          </p:nvPr>
        </p:nvPicPr>
        <p:blipFill>
          <a:blip r:embed="rId2"/>
          <a:srcRect/>
          <a:stretch>
            <a:fillRect/>
          </a:stretch>
        </p:blipFill>
        <p:spPr bwMode="auto">
          <a:xfrm>
            <a:off x="902970" y="1905000"/>
            <a:ext cx="7338060" cy="830580"/>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a:srcRect/>
          <a:stretch>
            <a:fillRect/>
          </a:stretch>
        </p:blipFill>
        <p:spPr bwMode="auto">
          <a:xfrm>
            <a:off x="1052513" y="3238500"/>
            <a:ext cx="7038975" cy="381000"/>
          </a:xfrm>
          <a:prstGeom prst="rect">
            <a:avLst/>
          </a:prstGeom>
          <a:noFill/>
          <a:ln w="9525">
            <a:noFill/>
            <a:miter lim="800000"/>
            <a:headEnd/>
            <a:tailEnd/>
          </a:ln>
          <a:effectLst/>
        </p:spPr>
      </p:pic>
      <p:cxnSp>
        <p:nvCxnSpPr>
          <p:cNvPr id="7" name="Straight Connector 6"/>
          <p:cNvCxnSpPr/>
          <p:nvPr/>
        </p:nvCxnSpPr>
        <p:spPr>
          <a:xfrm rot="5400000">
            <a:off x="1219200" y="2362200"/>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990600" y="2133600"/>
            <a:ext cx="7086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DemTVReg</a:t>
            </a:r>
            <a:endParaRPr lang="en-IN" dirty="0"/>
          </a:p>
        </p:txBody>
      </p:sp>
      <p:pic>
        <p:nvPicPr>
          <p:cNvPr id="18434" name="Picture 2"/>
          <p:cNvPicPr>
            <a:picLocks noGrp="1" noChangeAspect="1" noChangeArrowheads="1"/>
          </p:cNvPicPr>
          <p:nvPr>
            <p:ph idx="1"/>
          </p:nvPr>
        </p:nvPicPr>
        <p:blipFill>
          <a:blip r:embed="rId2"/>
          <a:srcRect/>
          <a:stretch>
            <a:fillRect/>
          </a:stretch>
        </p:blipFill>
        <p:spPr bwMode="auto">
          <a:xfrm>
            <a:off x="457200" y="1676400"/>
            <a:ext cx="8229600" cy="2004257"/>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381000" y="4076700"/>
            <a:ext cx="7315200" cy="495300"/>
          </a:xfrm>
          <a:prstGeom prst="rect">
            <a:avLst/>
          </a:prstGeom>
          <a:noFill/>
          <a:ln w="9525">
            <a:noFill/>
            <a:miter lim="800000"/>
            <a:headEnd/>
            <a:tailEnd/>
          </a:ln>
          <a:effectLst/>
        </p:spPr>
      </p:pic>
      <p:cxnSp>
        <p:nvCxnSpPr>
          <p:cNvPr id="7" name="Straight Connector 6"/>
          <p:cNvCxnSpPr/>
          <p:nvPr/>
        </p:nvCxnSpPr>
        <p:spPr>
          <a:xfrm rot="5400000">
            <a:off x="342900" y="2781300"/>
            <a:ext cx="1905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9600" y="1981200"/>
            <a:ext cx="8001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9600" y="3048000"/>
            <a:ext cx="79248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PromClass</a:t>
            </a:r>
            <a:endParaRPr lang="en-IN" dirty="0"/>
          </a:p>
        </p:txBody>
      </p:sp>
      <p:pic>
        <p:nvPicPr>
          <p:cNvPr id="19458" name="Picture 2"/>
          <p:cNvPicPr>
            <a:picLocks noGrp="1" noChangeAspect="1" noChangeArrowheads="1"/>
          </p:cNvPicPr>
          <p:nvPr>
            <p:ph idx="1"/>
          </p:nvPr>
        </p:nvPicPr>
        <p:blipFill>
          <a:blip r:embed="rId2"/>
          <a:srcRect/>
          <a:stretch>
            <a:fillRect/>
          </a:stretch>
        </p:blipFill>
        <p:spPr bwMode="auto">
          <a:xfrm>
            <a:off x="1703070" y="1981200"/>
            <a:ext cx="5737860" cy="952500"/>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457200" y="3248025"/>
            <a:ext cx="8229600" cy="361950"/>
          </a:xfrm>
          <a:prstGeom prst="rect">
            <a:avLst/>
          </a:prstGeom>
          <a:noFill/>
          <a:ln w="9525">
            <a:noFill/>
            <a:miter lim="800000"/>
            <a:headEnd/>
            <a:tailEnd/>
          </a:ln>
          <a:effectLst/>
        </p:spPr>
      </p:pic>
      <p:cxnSp>
        <p:nvCxnSpPr>
          <p:cNvPr id="7" name="Straight Connector 6"/>
          <p:cNvCxnSpPr/>
          <p:nvPr/>
        </p:nvCxnSpPr>
        <p:spPr>
          <a:xfrm rot="5400000">
            <a:off x="2095500" y="2400300"/>
            <a:ext cx="8382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905000" y="2209800"/>
            <a:ext cx="41910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DemAffl</a:t>
            </a:r>
            <a:r>
              <a:rPr lang="en-IN" dirty="0" smtClean="0"/>
              <a:t>:- cut into 5 bins</a:t>
            </a:r>
            <a:endParaRPr lang="en-IN" dirty="0"/>
          </a:p>
        </p:txBody>
      </p:sp>
      <p:pic>
        <p:nvPicPr>
          <p:cNvPr id="20482" name="Picture 2"/>
          <p:cNvPicPr>
            <a:picLocks noGrp="1" noChangeAspect="1" noChangeArrowheads="1"/>
          </p:cNvPicPr>
          <p:nvPr>
            <p:ph idx="1"/>
          </p:nvPr>
        </p:nvPicPr>
        <p:blipFill>
          <a:blip r:embed="rId2"/>
          <a:srcRect/>
          <a:stretch>
            <a:fillRect/>
          </a:stretch>
        </p:blipFill>
        <p:spPr bwMode="auto">
          <a:xfrm>
            <a:off x="990600" y="1524000"/>
            <a:ext cx="7345680" cy="1363980"/>
          </a:xfrm>
          <a:prstGeom prst="rect">
            <a:avLst/>
          </a:prstGeom>
          <a:noFill/>
          <a:ln w="9525">
            <a:noFill/>
            <a:miter lim="800000"/>
            <a:headEnd/>
            <a:tailEnd/>
          </a:ln>
          <a:effectLst/>
        </p:spPr>
      </p:pic>
      <p:cxnSp>
        <p:nvCxnSpPr>
          <p:cNvPr id="6" name="Straight Connector 5"/>
          <p:cNvCxnSpPr/>
          <p:nvPr/>
        </p:nvCxnSpPr>
        <p:spPr>
          <a:xfrm rot="5400000">
            <a:off x="1447005" y="2361406"/>
            <a:ext cx="9144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219200" y="2133600"/>
            <a:ext cx="7162800" cy="1588"/>
          </a:xfrm>
          <a:prstGeom prst="line">
            <a:avLst/>
          </a:prstGeom>
        </p:spPr>
        <p:style>
          <a:lnRef idx="1">
            <a:schemeClr val="accent1"/>
          </a:lnRef>
          <a:fillRef idx="0">
            <a:schemeClr val="accent1"/>
          </a:fillRef>
          <a:effectRef idx="0">
            <a:schemeClr val="accent1"/>
          </a:effectRef>
          <a:fontRef idx="minor">
            <a:schemeClr val="tx1"/>
          </a:fontRef>
        </p:style>
      </p:cxnSp>
      <p:pic>
        <p:nvPicPr>
          <p:cNvPr id="20483" name="Picture 3"/>
          <p:cNvPicPr>
            <a:picLocks noChangeAspect="1" noChangeArrowheads="1"/>
          </p:cNvPicPr>
          <p:nvPr/>
        </p:nvPicPr>
        <p:blipFill>
          <a:blip r:embed="rId3"/>
          <a:srcRect/>
          <a:stretch>
            <a:fillRect/>
          </a:stretch>
        </p:blipFill>
        <p:spPr bwMode="auto">
          <a:xfrm>
            <a:off x="400050" y="3267075"/>
            <a:ext cx="8343900" cy="323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srcRect/>
          <a:stretch>
            <a:fillRect/>
          </a:stretch>
        </p:blipFill>
        <p:spPr bwMode="auto">
          <a:xfrm>
            <a:off x="0" y="34925"/>
            <a:ext cx="9544050" cy="6788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TargetBuy~Gender+Affl</a:t>
            </a:r>
            <a:endParaRPr lang="en-IN" dirty="0"/>
          </a:p>
        </p:txBody>
      </p:sp>
      <p:pic>
        <p:nvPicPr>
          <p:cNvPr id="22530" name="Picture 2"/>
          <p:cNvPicPr>
            <a:picLocks noGrp="1" noChangeAspect="1" noChangeArrowheads="1"/>
          </p:cNvPicPr>
          <p:nvPr>
            <p:ph idx="1"/>
          </p:nvPr>
        </p:nvPicPr>
        <p:blipFill>
          <a:blip r:embed="rId2"/>
          <a:srcRect/>
          <a:stretch>
            <a:fillRect/>
          </a:stretch>
        </p:blipFill>
        <p:spPr bwMode="auto">
          <a:xfrm>
            <a:off x="1824921" y="1600200"/>
            <a:ext cx="5494158"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BarPlots</a:t>
            </a:r>
            <a:endParaRPr lang="en-IN" dirty="0"/>
          </a:p>
        </p:txBody>
      </p:sp>
      <p:pic>
        <p:nvPicPr>
          <p:cNvPr id="7170" name="Picture 2"/>
          <p:cNvPicPr>
            <a:picLocks noGrp="1" noChangeAspect="1" noChangeArrowheads="1"/>
          </p:cNvPicPr>
          <p:nvPr>
            <p:ph idx="1"/>
          </p:nvPr>
        </p:nvPicPr>
        <p:blipFill>
          <a:blip r:embed="rId2"/>
          <a:srcRect/>
          <a:stretch>
            <a:fillRect/>
          </a:stretch>
        </p:blipFill>
        <p:spPr bwMode="auto">
          <a:xfrm>
            <a:off x="1283419" y="1600200"/>
            <a:ext cx="6577162"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Who tend to Buy More</a:t>
            </a:r>
            <a:endParaRPr lang="en-IN" dirty="0"/>
          </a:p>
        </p:txBody>
      </p:sp>
      <p:pic>
        <p:nvPicPr>
          <p:cNvPr id="8194" name="Picture 2"/>
          <p:cNvPicPr>
            <a:picLocks noGrp="1" noChangeAspect="1" noChangeArrowheads="1"/>
          </p:cNvPicPr>
          <p:nvPr>
            <p:ph idx="1"/>
          </p:nvPr>
        </p:nvPicPr>
        <p:blipFill>
          <a:blip r:embed="rId2"/>
          <a:srcRect/>
          <a:stretch>
            <a:fillRect/>
          </a:stretch>
        </p:blipFill>
        <p:spPr bwMode="auto">
          <a:xfrm>
            <a:off x="457200" y="1828800"/>
            <a:ext cx="8229600" cy="165808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57200" y="3200400"/>
            <a:ext cx="7429500" cy="1371600"/>
          </a:xfrm>
          <a:prstGeom prst="rect">
            <a:avLst/>
          </a:prstGeom>
          <a:noFill/>
          <a:ln w="9525">
            <a:noFill/>
            <a:miter lim="800000"/>
            <a:headEnd/>
            <a:tailEnd/>
          </a:ln>
          <a:effectLst/>
        </p:spPr>
      </p:pic>
      <p:sp>
        <p:nvSpPr>
          <p:cNvPr id="7" name="Up Arrow 6"/>
          <p:cNvSpPr/>
          <p:nvPr/>
        </p:nvSpPr>
        <p:spPr>
          <a:xfrm>
            <a:off x="2286000" y="4343400"/>
            <a:ext cx="45719" cy="6096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Females Tend To Buy More</a:t>
            </a:r>
            <a:endParaRPr lang="en-IN" dirty="0"/>
          </a:p>
        </p:txBody>
      </p:sp>
      <p:pic>
        <p:nvPicPr>
          <p:cNvPr id="9218" name="Picture 2"/>
          <p:cNvPicPr>
            <a:picLocks noGrp="1" noChangeAspect="1" noChangeArrowheads="1"/>
          </p:cNvPicPr>
          <p:nvPr>
            <p:ph idx="1"/>
          </p:nvPr>
        </p:nvPicPr>
        <p:blipFill>
          <a:blip r:embed="rId2"/>
          <a:srcRect/>
          <a:stretch>
            <a:fillRect/>
          </a:stretch>
        </p:blipFill>
        <p:spPr bwMode="auto">
          <a:xfrm>
            <a:off x="1389907" y="1600200"/>
            <a:ext cx="6364186" cy="4525963"/>
          </a:xfrm>
          <a:prstGeom prst="rect">
            <a:avLst/>
          </a:prstGeom>
          <a:noFill/>
          <a:ln w="9525">
            <a:noFill/>
            <a:miter lim="800000"/>
            <a:headEnd/>
            <a:tailEnd/>
          </a:ln>
          <a:effectLst/>
        </p:spPr>
      </p:pic>
      <p:pic>
        <p:nvPicPr>
          <p:cNvPr id="6" name="Picture 5" descr="Zo2I-WMS.png"/>
          <p:cNvPicPr>
            <a:picLocks noChangeAspect="1"/>
          </p:cNvPicPr>
          <p:nvPr/>
        </p:nvPicPr>
        <p:blipFill>
          <a:blip r:embed="rId3" cstate="print"/>
          <a:stretch>
            <a:fillRect/>
          </a:stretch>
        </p:blipFill>
        <p:spPr>
          <a:xfrm>
            <a:off x="4648200" y="4648200"/>
            <a:ext cx="685800" cy="8382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t>People around 30-42 tend to Buy More</a:t>
            </a:r>
            <a:endParaRPr lang="en-IN" sz="3200" dirty="0"/>
          </a:p>
        </p:txBody>
      </p:sp>
      <p:pic>
        <p:nvPicPr>
          <p:cNvPr id="10242" name="Picture 2"/>
          <p:cNvPicPr>
            <a:picLocks noGrp="1" noChangeAspect="1" noChangeArrowheads="1"/>
          </p:cNvPicPr>
          <p:nvPr>
            <p:ph idx="1"/>
          </p:nvPr>
        </p:nvPicPr>
        <p:blipFill>
          <a:blip r:embed="rId2"/>
          <a:srcRect/>
          <a:stretch>
            <a:fillRect/>
          </a:stretch>
        </p:blipFill>
        <p:spPr bwMode="auto">
          <a:xfrm>
            <a:off x="1226299" y="1600200"/>
            <a:ext cx="6691402" cy="4525963"/>
          </a:xfrm>
          <a:prstGeom prst="rect">
            <a:avLst/>
          </a:prstGeom>
          <a:noFill/>
          <a:ln w="9525">
            <a:noFill/>
            <a:miter lim="800000"/>
            <a:headEnd/>
            <a:tailEnd/>
          </a:ln>
          <a:effectLst/>
        </p:spPr>
      </p:pic>
      <p:pic>
        <p:nvPicPr>
          <p:cNvPr id="5" name="Picture 4" descr="group-of-people.jpg"/>
          <p:cNvPicPr>
            <a:picLocks noChangeAspect="1"/>
          </p:cNvPicPr>
          <p:nvPr/>
        </p:nvPicPr>
        <p:blipFill>
          <a:blip r:embed="rId3"/>
          <a:stretch>
            <a:fillRect/>
          </a:stretch>
        </p:blipFill>
        <p:spPr>
          <a:xfrm>
            <a:off x="4419600" y="2419933"/>
            <a:ext cx="2209800" cy="1466267"/>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Affluent Grade 6-13 tend to buy more</a:t>
            </a:r>
            <a:endParaRPr lang="en-IN" dirty="0"/>
          </a:p>
        </p:txBody>
      </p:sp>
      <p:pic>
        <p:nvPicPr>
          <p:cNvPr id="11266" name="Picture 2"/>
          <p:cNvPicPr>
            <a:picLocks noGrp="1" noChangeAspect="1" noChangeArrowheads="1"/>
          </p:cNvPicPr>
          <p:nvPr>
            <p:ph idx="1"/>
          </p:nvPr>
        </p:nvPicPr>
        <p:blipFill>
          <a:blip r:embed="rId2"/>
          <a:srcRect/>
          <a:stretch>
            <a:fillRect/>
          </a:stretch>
        </p:blipFill>
        <p:spPr bwMode="auto">
          <a:xfrm>
            <a:off x="1335843" y="1600200"/>
            <a:ext cx="6472313"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Proportion Buyers Non Buyers</a:t>
            </a:r>
            <a:endParaRPr lang="en-IN" dirty="0"/>
          </a:p>
        </p:txBody>
      </p:sp>
      <p:pic>
        <p:nvPicPr>
          <p:cNvPr id="11266" name="Picture 2"/>
          <p:cNvPicPr>
            <a:picLocks noGrp="1" noChangeAspect="1" noChangeArrowheads="1"/>
          </p:cNvPicPr>
          <p:nvPr>
            <p:ph idx="1"/>
          </p:nvPr>
        </p:nvPicPr>
        <p:blipFill>
          <a:blip r:embed="rId2"/>
          <a:srcRect/>
          <a:stretch>
            <a:fillRect/>
          </a:stretch>
        </p:blipFill>
        <p:spPr bwMode="auto">
          <a:xfrm>
            <a:off x="1003232" y="1600200"/>
            <a:ext cx="713753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Proportion Buyers Non Buyers</a:t>
            </a:r>
            <a:endParaRPr lang="en-IN" dirty="0"/>
          </a:p>
        </p:txBody>
      </p:sp>
      <p:pic>
        <p:nvPicPr>
          <p:cNvPr id="12290" name="Picture 2"/>
          <p:cNvPicPr>
            <a:picLocks noGrp="1" noChangeAspect="1" noChangeArrowheads="1"/>
          </p:cNvPicPr>
          <p:nvPr>
            <p:ph idx="1"/>
          </p:nvPr>
        </p:nvPicPr>
        <p:blipFill>
          <a:blip r:embed="rId2"/>
          <a:srcRect/>
          <a:stretch>
            <a:fillRect/>
          </a:stretch>
        </p:blipFill>
        <p:spPr bwMode="auto">
          <a:xfrm>
            <a:off x="897571" y="1600200"/>
            <a:ext cx="734885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Proportion Buyers Non Buyers</a:t>
            </a:r>
            <a:endParaRPr lang="en-IN" dirty="0"/>
          </a:p>
        </p:txBody>
      </p:sp>
      <p:pic>
        <p:nvPicPr>
          <p:cNvPr id="13314" name="Picture 2"/>
          <p:cNvPicPr>
            <a:picLocks noGrp="1" noChangeAspect="1" noChangeArrowheads="1"/>
          </p:cNvPicPr>
          <p:nvPr>
            <p:ph idx="1"/>
          </p:nvPr>
        </p:nvPicPr>
        <p:blipFill>
          <a:blip r:embed="rId2"/>
          <a:srcRect/>
          <a:stretch>
            <a:fillRect/>
          </a:stretch>
        </p:blipFill>
        <p:spPr bwMode="auto">
          <a:xfrm>
            <a:off x="800364" y="1600200"/>
            <a:ext cx="7543272"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Proportion of Buyers and Non Buyers</a:t>
            </a:r>
            <a:endParaRPr lang="en-IN" dirty="0"/>
          </a:p>
        </p:txBody>
      </p:sp>
      <p:pic>
        <p:nvPicPr>
          <p:cNvPr id="14338" name="Picture 2"/>
          <p:cNvPicPr>
            <a:picLocks noGrp="1" noChangeAspect="1" noChangeArrowheads="1"/>
          </p:cNvPicPr>
          <p:nvPr>
            <p:ph idx="1"/>
          </p:nvPr>
        </p:nvPicPr>
        <p:blipFill>
          <a:blip r:embed="rId2"/>
          <a:srcRect/>
          <a:stretch>
            <a:fillRect/>
          </a:stretch>
        </p:blipFill>
        <p:spPr bwMode="auto">
          <a:xfrm>
            <a:off x="1014234" y="1600200"/>
            <a:ext cx="711553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smtClean="0"/>
              <a:t>Data </a:t>
            </a:r>
            <a:r>
              <a:rPr lang="en-IN" dirty="0" err="1" smtClean="0"/>
              <a:t>Data</a:t>
            </a:r>
            <a:r>
              <a:rPr lang="en-IN" dirty="0" smtClean="0"/>
              <a:t> </a:t>
            </a:r>
            <a:r>
              <a:rPr lang="en-IN" dirty="0" err="1" smtClean="0"/>
              <a:t>Data</a:t>
            </a:r>
            <a:r>
              <a:rPr lang="en-IN" dirty="0" smtClean="0"/>
              <a:t>….</a:t>
            </a:r>
            <a:endParaRPr lang="en-IN" dirty="0"/>
          </a:p>
        </p:txBody>
      </p:sp>
      <p:sp>
        <p:nvSpPr>
          <p:cNvPr id="4" name="Content Placeholder 3"/>
          <p:cNvSpPr>
            <a:spLocks noGrp="1"/>
          </p:cNvSpPr>
          <p:nvPr>
            <p:ph idx="1"/>
          </p:nvPr>
        </p:nvSpPr>
        <p:spPr/>
        <p:txBody>
          <a:bodyPr/>
          <a:lstStyle/>
          <a:p>
            <a:r>
              <a:rPr lang="en-IN" dirty="0" smtClean="0"/>
              <a:t>Why so much data Possible.</a:t>
            </a:r>
          </a:p>
          <a:p>
            <a:r>
              <a:rPr lang="en-IN" dirty="0" smtClean="0"/>
              <a:t>Heavy Internet Penetration, Exposure to social Media, Cost of Internet, Cost of Memory and Storage Device has drastically gone down.</a:t>
            </a:r>
          </a:p>
          <a:p>
            <a:r>
              <a:rPr lang="en-IN" dirty="0" smtClean="0"/>
              <a:t>Data Getting Generated</a:t>
            </a:r>
          </a:p>
          <a:p>
            <a:r>
              <a:rPr lang="en-IN" dirty="0" smtClean="0"/>
              <a:t>Need People to analyze</a:t>
            </a:r>
          </a:p>
          <a:p>
            <a:r>
              <a:rPr lang="en-IN" dirty="0" smtClean="0"/>
              <a:t>The demand and rigour only going to increase</a:t>
            </a:r>
          </a:p>
          <a:p>
            <a:endParaRPr lang="en-I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Proportion of Buyers and Non Buyers</a:t>
            </a:r>
            <a:endParaRPr lang="en-IN" dirty="0"/>
          </a:p>
        </p:txBody>
      </p:sp>
      <p:pic>
        <p:nvPicPr>
          <p:cNvPr id="15362" name="Picture 2"/>
          <p:cNvPicPr>
            <a:picLocks noGrp="1" noChangeAspect="1" noChangeArrowheads="1"/>
          </p:cNvPicPr>
          <p:nvPr>
            <p:ph idx="1"/>
          </p:nvPr>
        </p:nvPicPr>
        <p:blipFill>
          <a:blip r:embed="rId2"/>
          <a:srcRect/>
          <a:stretch>
            <a:fillRect/>
          </a:stretch>
        </p:blipFill>
        <p:spPr bwMode="auto">
          <a:xfrm>
            <a:off x="968417" y="1600200"/>
            <a:ext cx="7207166"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Proportion of Buyers and </a:t>
            </a:r>
            <a:r>
              <a:rPr lang="en-IN" dirty="0" err="1" smtClean="0"/>
              <a:t>NonBuyers</a:t>
            </a:r>
            <a:endParaRPr lang="en-IN" dirty="0"/>
          </a:p>
        </p:txBody>
      </p:sp>
      <p:pic>
        <p:nvPicPr>
          <p:cNvPr id="17410" name="Picture 2"/>
          <p:cNvPicPr>
            <a:picLocks noGrp="1" noChangeAspect="1" noChangeArrowheads="1"/>
          </p:cNvPicPr>
          <p:nvPr>
            <p:ph idx="1"/>
          </p:nvPr>
        </p:nvPicPr>
        <p:blipFill>
          <a:blip r:embed="rId2"/>
          <a:srcRect/>
          <a:stretch>
            <a:fillRect/>
          </a:stretch>
        </p:blipFill>
        <p:spPr bwMode="auto">
          <a:xfrm>
            <a:off x="811530" y="3306921"/>
            <a:ext cx="7520940" cy="11125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Proportion of Buyers Non Buyers</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1148373" y="1600200"/>
            <a:ext cx="6847254"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DemAge</a:t>
            </a:r>
            <a:r>
              <a:rPr lang="en-IN" dirty="0" smtClean="0"/>
              <a:t> </a:t>
            </a:r>
            <a:endParaRPr lang="en-IN" dirty="0"/>
          </a:p>
        </p:txBody>
      </p:sp>
      <p:pic>
        <p:nvPicPr>
          <p:cNvPr id="21507" name="Picture 3"/>
          <p:cNvPicPr>
            <a:picLocks noGrp="1" noChangeAspect="1" noChangeArrowheads="1"/>
          </p:cNvPicPr>
          <p:nvPr>
            <p:ph idx="1"/>
          </p:nvPr>
        </p:nvPicPr>
        <p:blipFill>
          <a:blip r:embed="rId2"/>
          <a:srcRect/>
          <a:stretch>
            <a:fillRect/>
          </a:stretch>
        </p:blipFill>
        <p:spPr bwMode="auto">
          <a:xfrm>
            <a:off x="1257300" y="3710781"/>
            <a:ext cx="6629400" cy="304800"/>
          </a:xfrm>
          <a:prstGeom prst="rect">
            <a:avLst/>
          </a:prstGeom>
          <a:noFill/>
          <a:ln w="9525">
            <a:noFill/>
            <a:miter lim="800000"/>
            <a:headEnd/>
            <a:tailEnd/>
          </a:ln>
          <a:effectLst/>
        </p:spPr>
      </p:pic>
      <p:pic>
        <p:nvPicPr>
          <p:cNvPr id="19458" name="Picture 2"/>
          <p:cNvPicPr>
            <a:picLocks noChangeAspect="1" noChangeArrowheads="1"/>
          </p:cNvPicPr>
          <p:nvPr/>
        </p:nvPicPr>
        <p:blipFill>
          <a:blip r:embed="rId3"/>
          <a:srcRect/>
          <a:stretch>
            <a:fillRect/>
          </a:stretch>
        </p:blipFill>
        <p:spPr bwMode="auto">
          <a:xfrm>
            <a:off x="1177925" y="1600200"/>
            <a:ext cx="6788150" cy="1358900"/>
          </a:xfrm>
          <a:prstGeom prst="rect">
            <a:avLst/>
          </a:prstGeom>
          <a:noFill/>
          <a:ln w="9525">
            <a:noFill/>
            <a:miter lim="800000"/>
            <a:headEnd/>
            <a:tailEnd/>
          </a:ln>
          <a:effectLst/>
        </p:spPr>
      </p:pic>
      <p:cxnSp>
        <p:nvCxnSpPr>
          <p:cNvPr id="6" name="Straight Arrow Connector 5"/>
          <p:cNvCxnSpPr/>
          <p:nvPr/>
        </p:nvCxnSpPr>
        <p:spPr>
          <a:xfrm rot="5400000">
            <a:off x="2971800" y="2743200"/>
            <a:ext cx="1066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971800" y="3288268"/>
            <a:ext cx="1088952" cy="369332"/>
          </a:xfrm>
          <a:prstGeom prst="rect">
            <a:avLst/>
          </a:prstGeom>
        </p:spPr>
        <p:txBody>
          <a:bodyPr wrap="none">
            <a:spAutoFit/>
          </a:bodyPr>
          <a:lstStyle/>
          <a:p>
            <a:r>
              <a:rPr lang="en-IN" dirty="0" smtClean="0"/>
              <a:t>High Rate</a:t>
            </a:r>
            <a:endParaRPr lang="en-IN"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Proportion of Buyer and </a:t>
            </a:r>
            <a:r>
              <a:rPr lang="en-IN" dirty="0" err="1" smtClean="0"/>
              <a:t>NonBuyers</a:t>
            </a:r>
            <a:endParaRPr lang="en-IN" dirty="0"/>
          </a:p>
        </p:txBody>
      </p:sp>
      <p:pic>
        <p:nvPicPr>
          <p:cNvPr id="18434" name="Picture 2"/>
          <p:cNvPicPr>
            <a:picLocks noGrp="1" noChangeAspect="1" noChangeArrowheads="1"/>
          </p:cNvPicPr>
          <p:nvPr>
            <p:ph idx="1"/>
          </p:nvPr>
        </p:nvPicPr>
        <p:blipFill>
          <a:blip r:embed="rId2"/>
          <a:srcRect/>
          <a:stretch>
            <a:fillRect/>
          </a:stretch>
        </p:blipFill>
        <p:spPr bwMode="auto">
          <a:xfrm>
            <a:off x="1176169" y="1600200"/>
            <a:ext cx="679166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600" dirty="0" err="1" smtClean="0"/>
              <a:t>Mosiac</a:t>
            </a:r>
            <a:r>
              <a:rPr lang="en-IN" sz="3600" dirty="0" smtClean="0"/>
              <a:t> Plot of Gender, Age and </a:t>
            </a:r>
            <a:r>
              <a:rPr lang="en-IN" sz="3600" dirty="0" err="1" smtClean="0"/>
              <a:t>TargetBuy</a:t>
            </a:r>
            <a:endParaRPr lang="en-IN" sz="3600" dirty="0"/>
          </a:p>
        </p:txBody>
      </p:sp>
      <p:pic>
        <p:nvPicPr>
          <p:cNvPr id="15363" name="Picture 3"/>
          <p:cNvPicPr>
            <a:picLocks noGrp="1" noChangeAspect="1" noChangeArrowheads="1"/>
          </p:cNvPicPr>
          <p:nvPr>
            <p:ph idx="1"/>
          </p:nvPr>
        </p:nvPicPr>
        <p:blipFill>
          <a:blip r:embed="rId2"/>
          <a:srcRect/>
          <a:stretch>
            <a:fillRect/>
          </a:stretch>
        </p:blipFill>
        <p:spPr bwMode="auto">
          <a:xfrm>
            <a:off x="694384" y="1295400"/>
            <a:ext cx="7755231"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Gender Affluent Grade and </a:t>
            </a:r>
            <a:r>
              <a:rPr lang="en-IN" dirty="0" err="1" smtClean="0"/>
              <a:t>TargetBuy</a:t>
            </a:r>
            <a:endParaRPr lang="en-IN" dirty="0"/>
          </a:p>
        </p:txBody>
      </p:sp>
      <p:pic>
        <p:nvPicPr>
          <p:cNvPr id="16386" name="Picture 2"/>
          <p:cNvPicPr>
            <a:picLocks noGrp="1" noChangeAspect="1" noChangeArrowheads="1"/>
          </p:cNvPicPr>
          <p:nvPr>
            <p:ph idx="1"/>
          </p:nvPr>
        </p:nvPicPr>
        <p:blipFill>
          <a:blip r:embed="rId2"/>
          <a:srcRect/>
          <a:stretch>
            <a:fillRect/>
          </a:stretch>
        </p:blipFill>
        <p:spPr bwMode="auto">
          <a:xfrm>
            <a:off x="1691841" y="1600200"/>
            <a:ext cx="576031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Whom Should we focus on!!!</a:t>
            </a:r>
            <a:endParaRPr lang="en-IN" dirty="0"/>
          </a:p>
        </p:txBody>
      </p:sp>
      <p:sp>
        <p:nvSpPr>
          <p:cNvPr id="3" name="Content Placeholder 2"/>
          <p:cNvSpPr>
            <a:spLocks noGrp="1"/>
          </p:cNvSpPr>
          <p:nvPr>
            <p:ph idx="1"/>
          </p:nvPr>
        </p:nvSpPr>
        <p:spPr/>
        <p:txBody>
          <a:bodyPr>
            <a:normAutofit fontScale="77500" lnSpcReduction="20000"/>
          </a:bodyPr>
          <a:lstStyle/>
          <a:p>
            <a:r>
              <a:rPr lang="en-IN" dirty="0" smtClean="0"/>
              <a:t>Based on the </a:t>
            </a:r>
            <a:r>
              <a:rPr lang="en-IN" dirty="0" smtClean="0"/>
              <a:t>Box plots, Mosaic, </a:t>
            </a:r>
            <a:r>
              <a:rPr lang="en-IN" dirty="0" smtClean="0"/>
              <a:t>and frequency table, we should be able to infer that there is very</a:t>
            </a:r>
          </a:p>
          <a:p>
            <a:r>
              <a:rPr lang="en-IN" dirty="0" smtClean="0"/>
              <a:t>little difference in the profitability of customers who buy organic products and those that don’t.</a:t>
            </a:r>
          </a:p>
          <a:p>
            <a:r>
              <a:rPr lang="en-IN" dirty="0" smtClean="0"/>
              <a:t> In particular, it does not appear that the high value customers are the ones who are more inclined to buy</a:t>
            </a:r>
          </a:p>
          <a:p>
            <a:pPr>
              <a:buNone/>
            </a:pPr>
            <a:r>
              <a:rPr lang="en-IN" dirty="0" smtClean="0"/>
              <a:t>    organic products.</a:t>
            </a:r>
          </a:p>
          <a:p>
            <a:r>
              <a:rPr lang="en-IN" dirty="0" smtClean="0"/>
              <a:t> Further, it’s the customers in the lower levels of the loyalty program (silver and tin) who seem to have been influenced by the coupon to purchase organic products. </a:t>
            </a:r>
          </a:p>
          <a:p>
            <a:r>
              <a:rPr lang="en-IN" dirty="0" smtClean="0"/>
              <a:t>This phenomenon could be due to their preference for organic products</a:t>
            </a:r>
            <a:endParaRPr lang="en-I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Target Them</a:t>
            </a:r>
            <a:endParaRPr lang="en-IN" dirty="0"/>
          </a:p>
        </p:txBody>
      </p:sp>
      <p:sp>
        <p:nvSpPr>
          <p:cNvPr id="3" name="Content Placeholder 2"/>
          <p:cNvSpPr>
            <a:spLocks noGrp="1"/>
          </p:cNvSpPr>
          <p:nvPr>
            <p:ph idx="1"/>
          </p:nvPr>
        </p:nvSpPr>
        <p:spPr/>
        <p:txBody>
          <a:bodyPr/>
          <a:lstStyle/>
          <a:p>
            <a:r>
              <a:rPr lang="en-IN" dirty="0" smtClean="0"/>
              <a:t>Middle Age</a:t>
            </a:r>
          </a:p>
          <a:p>
            <a:r>
              <a:rPr lang="en-IN" dirty="0" smtClean="0"/>
              <a:t>Female</a:t>
            </a:r>
          </a:p>
          <a:p>
            <a:r>
              <a:rPr lang="en-IN" dirty="0" smtClean="0"/>
              <a:t>High Affluent Grade</a:t>
            </a:r>
            <a:endParaRPr lang="en-IN"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Boruta</a:t>
            </a:r>
            <a:endParaRPr lang="en-IN" dirty="0"/>
          </a:p>
        </p:txBody>
      </p:sp>
      <p:sp>
        <p:nvSpPr>
          <p:cNvPr id="3" name="Content Placeholder 2"/>
          <p:cNvSpPr>
            <a:spLocks noGrp="1"/>
          </p:cNvSpPr>
          <p:nvPr>
            <p:ph idx="1"/>
          </p:nvPr>
        </p:nvSpPr>
        <p:spPr/>
        <p:txBody>
          <a:bodyPr>
            <a:normAutofit fontScale="70000" lnSpcReduction="20000"/>
          </a:bodyPr>
          <a:lstStyle/>
          <a:p>
            <a:r>
              <a:rPr lang="en-IN" dirty="0" smtClean="0"/>
              <a:t>Firstly, it adds randomness to the given data set by creating shuffled copies of all features (which are called shadow features).</a:t>
            </a:r>
          </a:p>
          <a:p>
            <a:r>
              <a:rPr lang="en-IN" dirty="0" smtClean="0"/>
              <a:t>Then, it trains a random forest classifier on the extended data set and applies a feature importance measure (the default is Mean Decrease Accuracy) to evaluate the importance of each feature where higher means more important.</a:t>
            </a:r>
          </a:p>
          <a:p>
            <a:r>
              <a:rPr lang="en-IN" dirty="0" smtClean="0"/>
              <a:t>At every iteration, it checks whether a real feature has a higher importance than the best of its shadow features (i.e. whether the feature has a higher Z score than the maximum Z score of its shadow features) and constantly removes features which are deemed highly unimportant.</a:t>
            </a:r>
          </a:p>
          <a:p>
            <a:r>
              <a:rPr lang="en-IN" dirty="0" smtClean="0"/>
              <a:t>Finally, the algorithm stops either when all features gets confirmed or rejected or it reaches a specified limit of random forest runs.</a:t>
            </a:r>
          </a:p>
          <a:p>
            <a:r>
              <a:rPr lang="en-IN" dirty="0" smtClean="0"/>
              <a:t> </a:t>
            </a:r>
          </a:p>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Learn BABY Learn</a:t>
            </a:r>
            <a:endParaRPr lang="en-IN" dirty="0"/>
          </a:p>
        </p:txBody>
      </p:sp>
      <p:sp>
        <p:nvSpPr>
          <p:cNvPr id="3" name="Content Placeholder 2"/>
          <p:cNvSpPr>
            <a:spLocks noGrp="1"/>
          </p:cNvSpPr>
          <p:nvPr>
            <p:ph idx="1"/>
          </p:nvPr>
        </p:nvSpPr>
        <p:spPr/>
        <p:txBody>
          <a:bodyPr>
            <a:normAutofit fontScale="92500" lnSpcReduction="20000"/>
          </a:bodyPr>
          <a:lstStyle/>
          <a:p>
            <a:r>
              <a:rPr lang="en-IN" dirty="0" smtClean="0"/>
              <a:t>Data Scientists Never Die </a:t>
            </a:r>
          </a:p>
          <a:p>
            <a:r>
              <a:rPr lang="en-IN" dirty="0" smtClean="0"/>
              <a:t>They just get Broken Down By Age and Sex.</a:t>
            </a:r>
          </a:p>
          <a:p>
            <a:r>
              <a:rPr lang="en-IN" dirty="0" smtClean="0"/>
              <a:t>If you torture the data long Enough it will confess..</a:t>
            </a:r>
          </a:p>
          <a:p>
            <a:r>
              <a:rPr lang="en-IN" dirty="0" smtClean="0"/>
              <a:t>There are three kind of lies: Lies, Dammed Lies, and statistics.</a:t>
            </a:r>
          </a:p>
          <a:p>
            <a:r>
              <a:rPr lang="en-IN" dirty="0" smtClean="0"/>
              <a:t>An unlimited amount of computational resources is like Dynamite : If Used properly , it can move mountains. Used improperly, it can blow up your garage or your profile.</a:t>
            </a: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OutPut</a:t>
            </a:r>
            <a:r>
              <a:rPr lang="en-IN" dirty="0" smtClean="0"/>
              <a:t> </a:t>
            </a:r>
            <a:r>
              <a:rPr lang="en-IN" dirty="0" err="1" smtClean="0"/>
              <a:t>Boruta</a:t>
            </a:r>
            <a:endParaRPr lang="en-IN" dirty="0"/>
          </a:p>
        </p:txBody>
      </p:sp>
      <p:pic>
        <p:nvPicPr>
          <p:cNvPr id="1026" name="Picture 2"/>
          <p:cNvPicPr>
            <a:picLocks noGrp="1" noChangeAspect="1" noChangeArrowheads="1"/>
          </p:cNvPicPr>
          <p:nvPr>
            <p:ph idx="1"/>
          </p:nvPr>
        </p:nvPicPr>
        <p:blipFill>
          <a:blip r:embed="rId2"/>
          <a:srcRect/>
          <a:stretch>
            <a:fillRect/>
          </a:stretch>
        </p:blipFill>
        <p:spPr bwMode="auto">
          <a:xfrm>
            <a:off x="869666" y="1600200"/>
            <a:ext cx="7404667"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Results of </a:t>
            </a:r>
            <a:r>
              <a:rPr lang="en-IN" dirty="0" err="1" smtClean="0"/>
              <a:t>Boruta</a:t>
            </a:r>
            <a:endParaRPr lang="en-IN" dirty="0"/>
          </a:p>
        </p:txBody>
      </p:sp>
      <p:pic>
        <p:nvPicPr>
          <p:cNvPr id="2050" name="Picture 2"/>
          <p:cNvPicPr>
            <a:picLocks noGrp="1" noChangeAspect="1" noChangeArrowheads="1"/>
          </p:cNvPicPr>
          <p:nvPr>
            <p:ph idx="1"/>
          </p:nvPr>
        </p:nvPicPr>
        <p:blipFill>
          <a:blip r:embed="rId2"/>
          <a:srcRect/>
          <a:stretch>
            <a:fillRect/>
          </a:stretch>
        </p:blipFill>
        <p:spPr bwMode="auto">
          <a:xfrm>
            <a:off x="872490" y="1752600"/>
            <a:ext cx="7399020" cy="1219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Logistic Regression </a:t>
            </a:r>
            <a:r>
              <a:rPr lang="en-IN" dirty="0" err="1" smtClean="0"/>
              <a:t>OutPut</a:t>
            </a:r>
            <a:endParaRPr lang="en-IN" dirty="0"/>
          </a:p>
        </p:txBody>
      </p:sp>
      <p:pic>
        <p:nvPicPr>
          <p:cNvPr id="5123" name="Picture 3"/>
          <p:cNvPicPr>
            <a:picLocks noChangeAspect="1" noChangeArrowheads="1"/>
          </p:cNvPicPr>
          <p:nvPr/>
        </p:nvPicPr>
        <p:blipFill>
          <a:blip r:embed="rId2"/>
          <a:srcRect/>
          <a:stretch>
            <a:fillRect/>
          </a:stretch>
        </p:blipFill>
        <p:spPr bwMode="auto">
          <a:xfrm>
            <a:off x="5054600" y="1524000"/>
            <a:ext cx="3479800" cy="4267200"/>
          </a:xfrm>
          <a:prstGeom prst="rect">
            <a:avLst/>
          </a:prstGeom>
          <a:noFill/>
          <a:ln w="9525">
            <a:noFill/>
            <a:miter lim="800000"/>
            <a:headEnd/>
            <a:tailEnd/>
          </a:ln>
          <a:effectLst/>
        </p:spPr>
      </p:pic>
      <p:pic>
        <p:nvPicPr>
          <p:cNvPr id="5124" name="Picture 4"/>
          <p:cNvPicPr>
            <a:picLocks noGrp="1" noChangeAspect="1" noChangeArrowheads="1"/>
          </p:cNvPicPr>
          <p:nvPr>
            <p:ph idx="1"/>
          </p:nvPr>
        </p:nvPicPr>
        <p:blipFill>
          <a:blip r:embed="rId3"/>
          <a:srcRect/>
          <a:stretch>
            <a:fillRect/>
          </a:stretch>
        </p:blipFill>
        <p:spPr bwMode="auto">
          <a:xfrm>
            <a:off x="685800" y="1371600"/>
            <a:ext cx="38100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smtClean="0"/>
              <a:t>Logit</a:t>
            </a:r>
            <a:r>
              <a:rPr lang="en-IN" dirty="0" smtClean="0"/>
              <a:t> output</a:t>
            </a:r>
            <a:endParaRPr lang="en-IN" dirty="0"/>
          </a:p>
        </p:txBody>
      </p:sp>
      <p:pic>
        <p:nvPicPr>
          <p:cNvPr id="6146" name="Picture 2"/>
          <p:cNvPicPr>
            <a:picLocks noGrp="1" noChangeAspect="1" noChangeArrowheads="1"/>
          </p:cNvPicPr>
          <p:nvPr>
            <p:ph idx="1"/>
          </p:nvPr>
        </p:nvPicPr>
        <p:blipFill>
          <a:blip r:embed="rId2"/>
          <a:srcRect/>
          <a:stretch>
            <a:fillRect/>
          </a:stretch>
        </p:blipFill>
        <p:spPr bwMode="auto">
          <a:xfrm>
            <a:off x="1162050" y="1981200"/>
            <a:ext cx="6819900" cy="1455420"/>
          </a:xfrm>
          <a:prstGeom prst="rect">
            <a:avLst/>
          </a:prstGeom>
          <a:noFill/>
          <a:ln w="9525">
            <a:noFill/>
            <a:miter lim="800000"/>
            <a:headEnd/>
            <a:tailEnd/>
          </a:ln>
          <a:effectLst/>
        </p:spPr>
      </p:pic>
      <p:sp>
        <p:nvSpPr>
          <p:cNvPr id="4" name="Rectangle 3"/>
          <p:cNvSpPr/>
          <p:nvPr/>
        </p:nvSpPr>
        <p:spPr>
          <a:xfrm>
            <a:off x="457200" y="3505200"/>
            <a:ext cx="8305800" cy="923330"/>
          </a:xfrm>
          <a:prstGeom prst="rect">
            <a:avLst/>
          </a:prstGeom>
        </p:spPr>
        <p:txBody>
          <a:bodyPr wrap="square">
            <a:spAutoFit/>
          </a:bodyPr>
          <a:lstStyle/>
          <a:p>
            <a:r>
              <a:rPr lang="en-IN" b="1" u="sng" dirty="0" smtClean="0"/>
              <a:t>AIC (</a:t>
            </a:r>
            <a:r>
              <a:rPr lang="en-IN" b="1" u="sng" dirty="0" err="1" smtClean="0"/>
              <a:t>Akaike</a:t>
            </a:r>
            <a:r>
              <a:rPr lang="en-IN" b="1" u="sng" dirty="0" smtClean="0"/>
              <a:t> Information Criteria)</a:t>
            </a:r>
            <a:r>
              <a:rPr lang="en-IN" dirty="0" smtClean="0"/>
              <a:t> – The analogous </a:t>
            </a:r>
            <a:r>
              <a:rPr lang="en-IN" dirty="0" err="1" smtClean="0"/>
              <a:t>analogous</a:t>
            </a:r>
            <a:r>
              <a:rPr lang="en-IN" dirty="0" smtClean="0"/>
              <a:t> of adjusted R² in logistic regression is AIC. AIC is the measure of fit which penalizes model for the number of model coefficients. Therefore, we always prefer model with minimum AIC value.</a:t>
            </a:r>
            <a:endParaRPr lang="en-IN" dirty="0"/>
          </a:p>
        </p:txBody>
      </p:sp>
      <p:sp>
        <p:nvSpPr>
          <p:cNvPr id="5" name="Rectangle 4"/>
          <p:cNvSpPr/>
          <p:nvPr/>
        </p:nvSpPr>
        <p:spPr>
          <a:xfrm>
            <a:off x="457200" y="4514671"/>
            <a:ext cx="7848600" cy="1200329"/>
          </a:xfrm>
          <a:prstGeom prst="rect">
            <a:avLst/>
          </a:prstGeom>
        </p:spPr>
        <p:txBody>
          <a:bodyPr wrap="square">
            <a:spAutoFit/>
          </a:bodyPr>
          <a:lstStyle/>
          <a:p>
            <a:r>
              <a:rPr lang="en-IN" b="1" u="sng" dirty="0" smtClean="0"/>
              <a:t>Null Deviance and Residual Deviance</a:t>
            </a:r>
            <a:r>
              <a:rPr lang="en-IN" dirty="0" smtClean="0"/>
              <a:t> – Null Deviance indicates the response predicted by a model with nothing but an intercept. Lower the value, better the model. Residual deviance indicates the response predicted by a model on adding independent variables. Lower the value, better the model.</a:t>
            </a:r>
            <a:endParaRPr lang="en-IN"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Accuracy on Training</a:t>
            </a:r>
            <a:endParaRPr lang="en-IN" dirty="0"/>
          </a:p>
        </p:txBody>
      </p:sp>
      <p:pic>
        <p:nvPicPr>
          <p:cNvPr id="19458" name="Picture 2"/>
          <p:cNvPicPr>
            <a:picLocks noGrp="1" noChangeAspect="1" noChangeArrowheads="1"/>
          </p:cNvPicPr>
          <p:nvPr>
            <p:ph idx="1"/>
          </p:nvPr>
        </p:nvPicPr>
        <p:blipFill>
          <a:blip r:embed="rId2"/>
          <a:srcRect/>
          <a:stretch>
            <a:fillRect/>
          </a:stretch>
        </p:blipFill>
        <p:spPr bwMode="auto">
          <a:xfrm>
            <a:off x="2093150" y="1600200"/>
            <a:ext cx="49577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Accuracy Testing</a:t>
            </a:r>
            <a:endParaRPr lang="en-IN" dirty="0"/>
          </a:p>
        </p:txBody>
      </p:sp>
      <p:pic>
        <p:nvPicPr>
          <p:cNvPr id="17412" name="Picture 4"/>
          <p:cNvPicPr>
            <a:picLocks noGrp="1" noChangeAspect="1" noChangeArrowheads="1"/>
          </p:cNvPicPr>
          <p:nvPr>
            <p:ph idx="1"/>
          </p:nvPr>
        </p:nvPicPr>
        <p:blipFill>
          <a:blip r:embed="rId2"/>
          <a:srcRect/>
          <a:stretch>
            <a:fillRect/>
          </a:stretch>
        </p:blipFill>
        <p:spPr bwMode="auto">
          <a:xfrm>
            <a:off x="1940957" y="1600200"/>
            <a:ext cx="5262085"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ROC </a:t>
            </a:r>
            <a:endParaRPr lang="en-IN" dirty="0"/>
          </a:p>
        </p:txBody>
      </p:sp>
      <p:pic>
        <p:nvPicPr>
          <p:cNvPr id="20482" name="Picture 2"/>
          <p:cNvPicPr>
            <a:picLocks noGrp="1" noChangeAspect="1" noChangeArrowheads="1"/>
          </p:cNvPicPr>
          <p:nvPr>
            <p:ph idx="1"/>
          </p:nvPr>
        </p:nvPicPr>
        <p:blipFill>
          <a:blip r:embed="rId2"/>
          <a:srcRect/>
          <a:stretch>
            <a:fillRect/>
          </a:stretch>
        </p:blipFill>
        <p:spPr bwMode="auto">
          <a:xfrm>
            <a:off x="1371600" y="1600200"/>
            <a:ext cx="6387331" cy="4525963"/>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4343400" y="4105275"/>
            <a:ext cx="3952875" cy="390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Trees</a:t>
            </a:r>
            <a:endParaRPr lang="en-IN" dirty="0"/>
          </a:p>
        </p:txBody>
      </p:sp>
      <p:sp>
        <p:nvSpPr>
          <p:cNvPr id="3" name="Content Placeholder 2"/>
          <p:cNvSpPr>
            <a:spLocks noGrp="1"/>
          </p:cNvSpPr>
          <p:nvPr>
            <p:ph idx="1"/>
          </p:nvPr>
        </p:nvSpPr>
        <p:spPr/>
        <p:txBody>
          <a:bodyPr>
            <a:normAutofit fontScale="92500"/>
          </a:bodyPr>
          <a:lstStyle/>
          <a:p>
            <a:r>
              <a:rPr lang="en-IN" dirty="0" smtClean="0"/>
              <a:t>Decision Tree is one of the most commonly used classifier. It is able to handle both numerical and categorical variables and it is insensitive to data errors or even missing data. Most importantly, it provides human-readable rules.</a:t>
            </a:r>
          </a:p>
          <a:p>
            <a:r>
              <a:rPr lang="en-IN" dirty="0" smtClean="0"/>
              <a:t>A good choice of cp for pruning is often the leftmost value for which the mean lies below the</a:t>
            </a:r>
          </a:p>
          <a:p>
            <a:pPr>
              <a:buNone/>
            </a:pPr>
            <a:r>
              <a:rPr lang="en-IN" dirty="0" smtClean="0"/>
              <a:t>    horizontal line.</a:t>
            </a:r>
            <a:endParaRPr lang="en-IN"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ID 3 Algorithm</a:t>
            </a:r>
            <a:endParaRPr lang="en-IN" dirty="0"/>
          </a:p>
        </p:txBody>
      </p:sp>
      <p:sp>
        <p:nvSpPr>
          <p:cNvPr id="3" name="Content Placeholder 2"/>
          <p:cNvSpPr>
            <a:spLocks noGrp="1"/>
          </p:cNvSpPr>
          <p:nvPr>
            <p:ph idx="1"/>
          </p:nvPr>
        </p:nvSpPr>
        <p:spPr/>
        <p:txBody>
          <a:bodyPr>
            <a:normAutofit fontScale="92500" lnSpcReduction="20000"/>
          </a:bodyPr>
          <a:lstStyle/>
          <a:p>
            <a:r>
              <a:rPr lang="en-IN" b="1" dirty="0" smtClean="0"/>
              <a:t>(Iterative </a:t>
            </a:r>
            <a:r>
              <a:rPr lang="en-IN" b="1" dirty="0" err="1" smtClean="0"/>
              <a:t>Dichotomiser</a:t>
            </a:r>
            <a:r>
              <a:rPr lang="en-IN" b="1" dirty="0" smtClean="0"/>
              <a:t> 3</a:t>
            </a:r>
            <a:r>
              <a:rPr lang="en-IN" dirty="0" smtClean="0"/>
              <a:t>) is an </a:t>
            </a:r>
            <a:r>
              <a:rPr lang="en-IN" sz="1900" dirty="0" smtClean="0">
                <a:hlinkClick r:id="rId2" tooltip="Algorithm"/>
              </a:rPr>
              <a:t>algorithm</a:t>
            </a:r>
            <a:r>
              <a:rPr lang="en-IN" sz="1900" dirty="0" smtClean="0"/>
              <a:t> </a:t>
            </a:r>
            <a:r>
              <a:rPr lang="en-IN" dirty="0" smtClean="0"/>
              <a:t>invented by </a:t>
            </a:r>
            <a:r>
              <a:rPr lang="en-IN" dirty="0" smtClean="0">
                <a:hlinkClick r:id="rId3" tooltip="Ross Quinlan"/>
              </a:rPr>
              <a:t>Ross Quinlan</a:t>
            </a:r>
            <a:endParaRPr lang="en-IN" dirty="0" smtClean="0"/>
          </a:p>
          <a:p>
            <a:r>
              <a:rPr lang="en-IN" dirty="0" smtClean="0"/>
              <a:t>Calculate the entropy of every attribute using the data set </a:t>
            </a:r>
          </a:p>
          <a:p>
            <a:r>
              <a:rPr lang="en-IN" dirty="0" smtClean="0"/>
              <a:t>Split the set  into subsets using the attribute for which entropy is minimum (or, equivalently, information gain is maximum)</a:t>
            </a:r>
          </a:p>
          <a:p>
            <a:r>
              <a:rPr lang="en-IN" dirty="0" smtClean="0"/>
              <a:t>Make a decision tree node containing that attribute</a:t>
            </a:r>
          </a:p>
          <a:p>
            <a:r>
              <a:rPr lang="en-IN" dirty="0" err="1" smtClean="0"/>
              <a:t>Recurse</a:t>
            </a:r>
            <a:r>
              <a:rPr lang="en-IN" dirty="0" smtClean="0"/>
              <a:t> on subsets using remaining attributes.</a:t>
            </a:r>
          </a:p>
          <a:p>
            <a:endParaRPr lang="en-IN"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Decision Tree Robot</a:t>
            </a:r>
            <a:endParaRPr lang="en-IN" dirty="0"/>
          </a:p>
        </p:txBody>
      </p:sp>
      <p:pic>
        <p:nvPicPr>
          <p:cNvPr id="10242" name="Picture 2"/>
          <p:cNvPicPr>
            <a:picLocks noGrp="1" noChangeAspect="1" noChangeArrowheads="1"/>
          </p:cNvPicPr>
          <p:nvPr>
            <p:ph idx="1"/>
          </p:nvPr>
        </p:nvPicPr>
        <p:blipFill>
          <a:blip r:embed="rId2"/>
          <a:srcRect/>
          <a:stretch>
            <a:fillRect/>
          </a:stretch>
        </p:blipFill>
        <p:spPr bwMode="auto">
          <a:xfrm>
            <a:off x="539089" y="1600200"/>
            <a:ext cx="8065822"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TotalTime>
  <Words>2878</Words>
  <Application>Microsoft Office PowerPoint</Application>
  <PresentationFormat>On-screen Show (4:3)</PresentationFormat>
  <Paragraphs>450</Paragraphs>
  <Slides>134</Slides>
  <Notes>1</Notes>
  <HiddenSlides>0</HiddenSlides>
  <MMClips>0</MMClips>
  <ScaleCrop>false</ScaleCrop>
  <HeadingPairs>
    <vt:vector size="4" baseType="variant">
      <vt:variant>
        <vt:lpstr>Theme</vt:lpstr>
      </vt:variant>
      <vt:variant>
        <vt:i4>1</vt:i4>
      </vt:variant>
      <vt:variant>
        <vt:lpstr>Slide Titles</vt:lpstr>
      </vt:variant>
      <vt:variant>
        <vt:i4>134</vt:i4>
      </vt:variant>
    </vt:vector>
  </HeadingPairs>
  <TitlesOfParts>
    <vt:vector size="135" baseType="lpstr">
      <vt:lpstr>Office Theme</vt:lpstr>
      <vt:lpstr>Case Study Mining Algorithms with R </vt:lpstr>
      <vt:lpstr>Harvard Business Review</vt:lpstr>
      <vt:lpstr>Slide 3</vt:lpstr>
      <vt:lpstr>HBR</vt:lpstr>
      <vt:lpstr>Mckinsey Report</vt:lpstr>
      <vt:lpstr>Salaries….</vt:lpstr>
      <vt:lpstr>Slide 7</vt:lpstr>
      <vt:lpstr>Data Data Data….</vt:lpstr>
      <vt:lpstr>Learn BABY Learn</vt:lpstr>
      <vt:lpstr>Motivation</vt:lpstr>
      <vt:lpstr>Predictive Model</vt:lpstr>
      <vt:lpstr>Predictive Modelling</vt:lpstr>
      <vt:lpstr>Definitions and terminology</vt:lpstr>
      <vt:lpstr>Definitions and terminology</vt:lpstr>
      <vt:lpstr>Definitions and terminology</vt:lpstr>
      <vt:lpstr>Definitions and terminology</vt:lpstr>
      <vt:lpstr>Loss Function/Hypothesis Set</vt:lpstr>
      <vt:lpstr>Learning scenarios</vt:lpstr>
      <vt:lpstr>Learning scenarios</vt:lpstr>
      <vt:lpstr>Learning scenarios</vt:lpstr>
      <vt:lpstr>Learning scenarios</vt:lpstr>
      <vt:lpstr>More Learning scenarios</vt:lpstr>
      <vt:lpstr>Training error /Testing Error</vt:lpstr>
      <vt:lpstr>Forecasting model</vt:lpstr>
      <vt:lpstr>Linear model (error &gt; 50%)</vt:lpstr>
      <vt:lpstr>More complexity (error ≈ 10%)</vt:lpstr>
      <vt:lpstr>Too much complexity (error &lt; 1%)</vt:lpstr>
      <vt:lpstr>Comparing models</vt:lpstr>
      <vt:lpstr>Comparing models</vt:lpstr>
      <vt:lpstr>Comparing models</vt:lpstr>
      <vt:lpstr>Old school: bias vs. variance</vt:lpstr>
      <vt:lpstr>Bias-Variance Trade-off</vt:lpstr>
      <vt:lpstr>Bias/Variance</vt:lpstr>
      <vt:lpstr>Bias-Variance Trade-off</vt:lpstr>
      <vt:lpstr>Best Model</vt:lpstr>
      <vt:lpstr>Steps In Model Building</vt:lpstr>
      <vt:lpstr>Steps in Model Building</vt:lpstr>
      <vt:lpstr>What I Used and Why!!!</vt:lpstr>
      <vt:lpstr>Why R</vt:lpstr>
      <vt:lpstr>Tools in R</vt:lpstr>
      <vt:lpstr>R packages</vt:lpstr>
      <vt:lpstr>Problem</vt:lpstr>
      <vt:lpstr>Variables</vt:lpstr>
      <vt:lpstr>Partial-R-DataSet</vt:lpstr>
      <vt:lpstr>Spliting DataSet</vt:lpstr>
      <vt:lpstr>Structure of train data</vt:lpstr>
      <vt:lpstr>Structure</vt:lpstr>
      <vt:lpstr>Summary Statistics train data</vt:lpstr>
      <vt:lpstr>Checking Levels of each categorial variables</vt:lpstr>
      <vt:lpstr>Proportion TargetBuy</vt:lpstr>
      <vt:lpstr>Step1:- Cleaning the data</vt:lpstr>
      <vt:lpstr>Missing Value Pattern(VIM)</vt:lpstr>
      <vt:lpstr>Count for Missing Values</vt:lpstr>
      <vt:lpstr>Imputation Missing values(mlr)</vt:lpstr>
      <vt:lpstr>Distribution of Numerical variables train data</vt:lpstr>
      <vt:lpstr>Correlations between Numeric variables(performanceAnalytics)</vt:lpstr>
      <vt:lpstr>To worry About distributions</vt:lpstr>
      <vt:lpstr>Box plot TargetBuy and DemAffl</vt:lpstr>
      <vt:lpstr>Boxplot DemAge and TargetBuy</vt:lpstr>
      <vt:lpstr>DemCluster and Target Buy</vt:lpstr>
      <vt:lpstr>Boxplot PromSpend and TargetBuy</vt:lpstr>
      <vt:lpstr>PromTime </vt:lpstr>
      <vt:lpstr>Categorical Data Analysis</vt:lpstr>
      <vt:lpstr>Proportion Of TagetBuy and  DemClusterGroup</vt:lpstr>
      <vt:lpstr>DemGender Proportion</vt:lpstr>
      <vt:lpstr>DemReg</vt:lpstr>
      <vt:lpstr>DemTVReg</vt:lpstr>
      <vt:lpstr>PromClass</vt:lpstr>
      <vt:lpstr>DemAffl:- cut into 5 bins</vt:lpstr>
      <vt:lpstr>TargetBuy~Gender+Affl</vt:lpstr>
      <vt:lpstr>BarPlots</vt:lpstr>
      <vt:lpstr>Who tend to Buy More</vt:lpstr>
      <vt:lpstr>Females Tend To Buy More</vt:lpstr>
      <vt:lpstr>People around 30-42 tend to Buy More</vt:lpstr>
      <vt:lpstr>Affluent Grade 6-13 tend to buy more</vt:lpstr>
      <vt:lpstr>Proportion Buyers Non Buyers</vt:lpstr>
      <vt:lpstr>Proportion Buyers Non Buyers</vt:lpstr>
      <vt:lpstr>Proportion Buyers Non Buyers</vt:lpstr>
      <vt:lpstr>Proportion of Buyers and Non Buyers</vt:lpstr>
      <vt:lpstr>Proportion of Buyers and Non Buyers</vt:lpstr>
      <vt:lpstr>Proportion of Buyers and NonBuyers</vt:lpstr>
      <vt:lpstr>Proportion of Buyers Non Buyers</vt:lpstr>
      <vt:lpstr>DemAge </vt:lpstr>
      <vt:lpstr>Proportion of Buyer and NonBuyers</vt:lpstr>
      <vt:lpstr>Mosiac Plot of Gender, Age and TargetBuy</vt:lpstr>
      <vt:lpstr>Gender Affluent Grade and TargetBuy</vt:lpstr>
      <vt:lpstr>Whom Should we focus on!!!</vt:lpstr>
      <vt:lpstr>Target Them</vt:lpstr>
      <vt:lpstr>Boruta</vt:lpstr>
      <vt:lpstr>OutPut Boruta</vt:lpstr>
      <vt:lpstr>Results of Boruta</vt:lpstr>
      <vt:lpstr>Logistic Regression OutPut</vt:lpstr>
      <vt:lpstr>Logit output</vt:lpstr>
      <vt:lpstr>Accuracy on Training</vt:lpstr>
      <vt:lpstr>Accuracy Testing</vt:lpstr>
      <vt:lpstr>ROC </vt:lpstr>
      <vt:lpstr>Decision Trees</vt:lpstr>
      <vt:lpstr>ID 3 Algorithm</vt:lpstr>
      <vt:lpstr>Decision Tree Robot</vt:lpstr>
      <vt:lpstr>Fancy Plot of Tree Using rattle</vt:lpstr>
      <vt:lpstr>Decision Tree Robot</vt:lpstr>
      <vt:lpstr>Decision Trees Training Performance</vt:lpstr>
      <vt:lpstr>Decision Trees Testing Performance</vt:lpstr>
      <vt:lpstr>Roc Curve For Decision Tree</vt:lpstr>
      <vt:lpstr>Complexity parameter</vt:lpstr>
      <vt:lpstr>Conclusion</vt:lpstr>
      <vt:lpstr>Naïve Baye’s Robot</vt:lpstr>
      <vt:lpstr>Pros N Cons</vt:lpstr>
      <vt:lpstr>Zero Frequency Problem</vt:lpstr>
      <vt:lpstr>Naïve Bayes on training set</vt:lpstr>
      <vt:lpstr>NB Robot on Testing set</vt:lpstr>
      <vt:lpstr>ROC for NB Machine </vt:lpstr>
      <vt:lpstr>Support Vector Machine</vt:lpstr>
      <vt:lpstr>SVM (Linear)Test </vt:lpstr>
      <vt:lpstr>SVM (Radial) Test Performance</vt:lpstr>
      <vt:lpstr>ROC-Linear</vt:lpstr>
      <vt:lpstr>ROC-Radial</vt:lpstr>
      <vt:lpstr>Random Forest</vt:lpstr>
      <vt:lpstr>Working of Random Forest Robot</vt:lpstr>
      <vt:lpstr>Running random Forest</vt:lpstr>
      <vt:lpstr>RF on Training</vt:lpstr>
      <vt:lpstr>RF on Test Set</vt:lpstr>
      <vt:lpstr>Mean Decrease</vt:lpstr>
      <vt:lpstr>Mean Decrease</vt:lpstr>
      <vt:lpstr>Stability</vt:lpstr>
      <vt:lpstr>ROC RF</vt:lpstr>
      <vt:lpstr>Performance Measures</vt:lpstr>
      <vt:lpstr>Performance Measure</vt:lpstr>
      <vt:lpstr>Final Results</vt:lpstr>
      <vt:lpstr>Cross Validation</vt:lpstr>
      <vt:lpstr>Cross validation GLM</vt:lpstr>
      <vt:lpstr>Cross validation NB</vt:lpstr>
      <vt:lpstr>References</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Mining Algorithms with R</dc:title>
  <dc:creator>l</dc:creator>
  <cp:lastModifiedBy>l</cp:lastModifiedBy>
  <cp:revision>10</cp:revision>
  <dcterms:created xsi:type="dcterms:W3CDTF">2017-01-04T12:41:25Z</dcterms:created>
  <dcterms:modified xsi:type="dcterms:W3CDTF">2017-01-04T14:39:40Z</dcterms:modified>
</cp:coreProperties>
</file>